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 id="266" r:id="rId11"/>
    <p:sldId id="269" r:id="rId12"/>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bs-Latn-B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bs-Latn-BA"/>
          </a:p>
        </p:txBody>
      </p:sp>
      <p:sp>
        <p:nvSpPr>
          <p:cNvPr id="4" name="Date Placeholder 3"/>
          <p:cNvSpPr>
            <a:spLocks noGrp="1"/>
          </p:cNvSpPr>
          <p:nvPr>
            <p:ph type="dt" sz="half" idx="10"/>
          </p:nvPr>
        </p:nvSpPr>
        <p:spPr/>
        <p:txBody>
          <a:bodyPr/>
          <a:lstStyle/>
          <a:p>
            <a:fld id="{D1414D5A-6156-4A3F-B03B-EA6045828C72}" type="datetimeFigureOut">
              <a:rPr lang="bs-Latn-BA" smtClean="0"/>
              <a:t>12.3.2020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010AAA75-335A-4B17-BF85-E903CACB0B91}" type="slidenum">
              <a:rPr lang="bs-Latn-BA" smtClean="0"/>
              <a:t>‹#›</a:t>
            </a:fld>
            <a:endParaRPr lang="bs-Latn-BA"/>
          </a:p>
        </p:txBody>
      </p:sp>
    </p:spTree>
    <p:extLst>
      <p:ext uri="{BB962C8B-B14F-4D97-AF65-F5344CB8AC3E}">
        <p14:creationId xmlns:p14="http://schemas.microsoft.com/office/powerpoint/2010/main" val="1437883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D1414D5A-6156-4A3F-B03B-EA6045828C72}" type="datetimeFigureOut">
              <a:rPr lang="bs-Latn-BA" smtClean="0"/>
              <a:t>12.3.2020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010AAA75-335A-4B17-BF85-E903CACB0B91}" type="slidenum">
              <a:rPr lang="bs-Latn-BA" smtClean="0"/>
              <a:t>‹#›</a:t>
            </a:fld>
            <a:endParaRPr lang="bs-Latn-BA"/>
          </a:p>
        </p:txBody>
      </p:sp>
    </p:spTree>
    <p:extLst>
      <p:ext uri="{BB962C8B-B14F-4D97-AF65-F5344CB8AC3E}">
        <p14:creationId xmlns:p14="http://schemas.microsoft.com/office/powerpoint/2010/main" val="1302046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bs-Latn-B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D1414D5A-6156-4A3F-B03B-EA6045828C72}" type="datetimeFigureOut">
              <a:rPr lang="bs-Latn-BA" smtClean="0"/>
              <a:t>12.3.2020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010AAA75-335A-4B17-BF85-E903CACB0B91}" type="slidenum">
              <a:rPr lang="bs-Latn-BA" smtClean="0"/>
              <a:t>‹#›</a:t>
            </a:fld>
            <a:endParaRPr lang="bs-Latn-BA"/>
          </a:p>
        </p:txBody>
      </p:sp>
    </p:spTree>
    <p:extLst>
      <p:ext uri="{BB962C8B-B14F-4D97-AF65-F5344CB8AC3E}">
        <p14:creationId xmlns:p14="http://schemas.microsoft.com/office/powerpoint/2010/main" val="3414446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p>
            <a:fld id="{D1414D5A-6156-4A3F-B03B-EA6045828C72}" type="datetimeFigureOut">
              <a:rPr lang="bs-Latn-BA" smtClean="0"/>
              <a:t>12.3.2020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010AAA75-335A-4B17-BF85-E903CACB0B91}" type="slidenum">
              <a:rPr lang="bs-Latn-BA" smtClean="0"/>
              <a:t>‹#›</a:t>
            </a:fld>
            <a:endParaRPr lang="bs-Latn-BA"/>
          </a:p>
        </p:txBody>
      </p:sp>
    </p:spTree>
    <p:extLst>
      <p:ext uri="{BB962C8B-B14F-4D97-AF65-F5344CB8AC3E}">
        <p14:creationId xmlns:p14="http://schemas.microsoft.com/office/powerpoint/2010/main" val="2746296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bs-Latn-B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414D5A-6156-4A3F-B03B-EA6045828C72}" type="datetimeFigureOut">
              <a:rPr lang="bs-Latn-BA" smtClean="0"/>
              <a:t>12.3.2020</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010AAA75-335A-4B17-BF85-E903CACB0B91}" type="slidenum">
              <a:rPr lang="bs-Latn-BA" smtClean="0"/>
              <a:t>‹#›</a:t>
            </a:fld>
            <a:endParaRPr lang="bs-Latn-BA"/>
          </a:p>
        </p:txBody>
      </p:sp>
    </p:spTree>
    <p:extLst>
      <p:ext uri="{BB962C8B-B14F-4D97-AF65-F5344CB8AC3E}">
        <p14:creationId xmlns:p14="http://schemas.microsoft.com/office/powerpoint/2010/main" val="3624097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Date Placeholder 4"/>
          <p:cNvSpPr>
            <a:spLocks noGrp="1"/>
          </p:cNvSpPr>
          <p:nvPr>
            <p:ph type="dt" sz="half" idx="10"/>
          </p:nvPr>
        </p:nvSpPr>
        <p:spPr/>
        <p:txBody>
          <a:bodyPr/>
          <a:lstStyle/>
          <a:p>
            <a:fld id="{D1414D5A-6156-4A3F-B03B-EA6045828C72}" type="datetimeFigureOut">
              <a:rPr lang="bs-Latn-BA" smtClean="0"/>
              <a:t>12.3.2020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010AAA75-335A-4B17-BF85-E903CACB0B91}" type="slidenum">
              <a:rPr lang="bs-Latn-BA" smtClean="0"/>
              <a:t>‹#›</a:t>
            </a:fld>
            <a:endParaRPr lang="bs-Latn-BA"/>
          </a:p>
        </p:txBody>
      </p:sp>
    </p:spTree>
    <p:extLst>
      <p:ext uri="{BB962C8B-B14F-4D97-AF65-F5344CB8AC3E}">
        <p14:creationId xmlns:p14="http://schemas.microsoft.com/office/powerpoint/2010/main" val="391916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bs-Latn-B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7" name="Date Placeholder 6"/>
          <p:cNvSpPr>
            <a:spLocks noGrp="1"/>
          </p:cNvSpPr>
          <p:nvPr>
            <p:ph type="dt" sz="half" idx="10"/>
          </p:nvPr>
        </p:nvSpPr>
        <p:spPr/>
        <p:txBody>
          <a:bodyPr/>
          <a:lstStyle/>
          <a:p>
            <a:fld id="{D1414D5A-6156-4A3F-B03B-EA6045828C72}" type="datetimeFigureOut">
              <a:rPr lang="bs-Latn-BA" smtClean="0"/>
              <a:t>12.3.2020</a:t>
            </a:fld>
            <a:endParaRPr lang="bs-Latn-BA"/>
          </a:p>
        </p:txBody>
      </p:sp>
      <p:sp>
        <p:nvSpPr>
          <p:cNvPr id="8" name="Footer Placeholder 7"/>
          <p:cNvSpPr>
            <a:spLocks noGrp="1"/>
          </p:cNvSpPr>
          <p:nvPr>
            <p:ph type="ftr" sz="quarter" idx="11"/>
          </p:nvPr>
        </p:nvSpPr>
        <p:spPr/>
        <p:txBody>
          <a:bodyPr/>
          <a:lstStyle/>
          <a:p>
            <a:endParaRPr lang="bs-Latn-BA"/>
          </a:p>
        </p:txBody>
      </p:sp>
      <p:sp>
        <p:nvSpPr>
          <p:cNvPr id="9" name="Slide Number Placeholder 8"/>
          <p:cNvSpPr>
            <a:spLocks noGrp="1"/>
          </p:cNvSpPr>
          <p:nvPr>
            <p:ph type="sldNum" sz="quarter" idx="12"/>
          </p:nvPr>
        </p:nvSpPr>
        <p:spPr/>
        <p:txBody>
          <a:bodyPr/>
          <a:lstStyle/>
          <a:p>
            <a:fld id="{010AAA75-335A-4B17-BF85-E903CACB0B91}" type="slidenum">
              <a:rPr lang="bs-Latn-BA" smtClean="0"/>
              <a:t>‹#›</a:t>
            </a:fld>
            <a:endParaRPr lang="bs-Latn-BA"/>
          </a:p>
        </p:txBody>
      </p:sp>
    </p:spTree>
    <p:extLst>
      <p:ext uri="{BB962C8B-B14F-4D97-AF65-F5344CB8AC3E}">
        <p14:creationId xmlns:p14="http://schemas.microsoft.com/office/powerpoint/2010/main" val="1612989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Date Placeholder 2"/>
          <p:cNvSpPr>
            <a:spLocks noGrp="1"/>
          </p:cNvSpPr>
          <p:nvPr>
            <p:ph type="dt" sz="half" idx="10"/>
          </p:nvPr>
        </p:nvSpPr>
        <p:spPr/>
        <p:txBody>
          <a:bodyPr/>
          <a:lstStyle/>
          <a:p>
            <a:fld id="{D1414D5A-6156-4A3F-B03B-EA6045828C72}" type="datetimeFigureOut">
              <a:rPr lang="bs-Latn-BA" smtClean="0"/>
              <a:t>12.3.2020</a:t>
            </a:fld>
            <a:endParaRPr lang="bs-Latn-BA"/>
          </a:p>
        </p:txBody>
      </p:sp>
      <p:sp>
        <p:nvSpPr>
          <p:cNvPr id="4" name="Footer Placeholder 3"/>
          <p:cNvSpPr>
            <a:spLocks noGrp="1"/>
          </p:cNvSpPr>
          <p:nvPr>
            <p:ph type="ftr" sz="quarter" idx="11"/>
          </p:nvPr>
        </p:nvSpPr>
        <p:spPr/>
        <p:txBody>
          <a:bodyPr/>
          <a:lstStyle/>
          <a:p>
            <a:endParaRPr lang="bs-Latn-BA"/>
          </a:p>
        </p:txBody>
      </p:sp>
      <p:sp>
        <p:nvSpPr>
          <p:cNvPr id="5" name="Slide Number Placeholder 4"/>
          <p:cNvSpPr>
            <a:spLocks noGrp="1"/>
          </p:cNvSpPr>
          <p:nvPr>
            <p:ph type="sldNum" sz="quarter" idx="12"/>
          </p:nvPr>
        </p:nvSpPr>
        <p:spPr/>
        <p:txBody>
          <a:bodyPr/>
          <a:lstStyle/>
          <a:p>
            <a:fld id="{010AAA75-335A-4B17-BF85-E903CACB0B91}" type="slidenum">
              <a:rPr lang="bs-Latn-BA" smtClean="0"/>
              <a:t>‹#›</a:t>
            </a:fld>
            <a:endParaRPr lang="bs-Latn-BA"/>
          </a:p>
        </p:txBody>
      </p:sp>
    </p:spTree>
    <p:extLst>
      <p:ext uri="{BB962C8B-B14F-4D97-AF65-F5344CB8AC3E}">
        <p14:creationId xmlns:p14="http://schemas.microsoft.com/office/powerpoint/2010/main" val="702110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414D5A-6156-4A3F-B03B-EA6045828C72}" type="datetimeFigureOut">
              <a:rPr lang="bs-Latn-BA" smtClean="0"/>
              <a:t>12.3.2020</a:t>
            </a:fld>
            <a:endParaRPr lang="bs-Latn-BA"/>
          </a:p>
        </p:txBody>
      </p:sp>
      <p:sp>
        <p:nvSpPr>
          <p:cNvPr id="3" name="Footer Placeholder 2"/>
          <p:cNvSpPr>
            <a:spLocks noGrp="1"/>
          </p:cNvSpPr>
          <p:nvPr>
            <p:ph type="ftr" sz="quarter" idx="11"/>
          </p:nvPr>
        </p:nvSpPr>
        <p:spPr/>
        <p:txBody>
          <a:bodyPr/>
          <a:lstStyle/>
          <a:p>
            <a:endParaRPr lang="bs-Latn-BA"/>
          </a:p>
        </p:txBody>
      </p:sp>
      <p:sp>
        <p:nvSpPr>
          <p:cNvPr id="4" name="Slide Number Placeholder 3"/>
          <p:cNvSpPr>
            <a:spLocks noGrp="1"/>
          </p:cNvSpPr>
          <p:nvPr>
            <p:ph type="sldNum" sz="quarter" idx="12"/>
          </p:nvPr>
        </p:nvSpPr>
        <p:spPr/>
        <p:txBody>
          <a:bodyPr/>
          <a:lstStyle/>
          <a:p>
            <a:fld id="{010AAA75-335A-4B17-BF85-E903CACB0B91}" type="slidenum">
              <a:rPr lang="bs-Latn-BA" smtClean="0"/>
              <a:t>‹#›</a:t>
            </a:fld>
            <a:endParaRPr lang="bs-Latn-BA"/>
          </a:p>
        </p:txBody>
      </p:sp>
    </p:spTree>
    <p:extLst>
      <p:ext uri="{BB962C8B-B14F-4D97-AF65-F5344CB8AC3E}">
        <p14:creationId xmlns:p14="http://schemas.microsoft.com/office/powerpoint/2010/main" val="2993558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bs-Latn-B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414D5A-6156-4A3F-B03B-EA6045828C72}" type="datetimeFigureOut">
              <a:rPr lang="bs-Latn-BA" smtClean="0"/>
              <a:t>12.3.2020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010AAA75-335A-4B17-BF85-E903CACB0B91}" type="slidenum">
              <a:rPr lang="bs-Latn-BA" smtClean="0"/>
              <a:t>‹#›</a:t>
            </a:fld>
            <a:endParaRPr lang="bs-Latn-BA"/>
          </a:p>
        </p:txBody>
      </p:sp>
    </p:spTree>
    <p:extLst>
      <p:ext uri="{BB962C8B-B14F-4D97-AF65-F5344CB8AC3E}">
        <p14:creationId xmlns:p14="http://schemas.microsoft.com/office/powerpoint/2010/main" val="44152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bs-Latn-B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s-Latn-B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414D5A-6156-4A3F-B03B-EA6045828C72}" type="datetimeFigureOut">
              <a:rPr lang="bs-Latn-BA" smtClean="0"/>
              <a:t>12.3.2020</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010AAA75-335A-4B17-BF85-E903CACB0B91}" type="slidenum">
              <a:rPr lang="bs-Latn-BA" smtClean="0"/>
              <a:t>‹#›</a:t>
            </a:fld>
            <a:endParaRPr lang="bs-Latn-BA"/>
          </a:p>
        </p:txBody>
      </p:sp>
    </p:spTree>
    <p:extLst>
      <p:ext uri="{BB962C8B-B14F-4D97-AF65-F5344CB8AC3E}">
        <p14:creationId xmlns:p14="http://schemas.microsoft.com/office/powerpoint/2010/main" val="1899505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bs-Latn-B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414D5A-6156-4A3F-B03B-EA6045828C72}" type="datetimeFigureOut">
              <a:rPr lang="bs-Latn-BA" smtClean="0"/>
              <a:t>12.3.2020</a:t>
            </a:fld>
            <a:endParaRPr lang="bs-Latn-B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bs-Latn-B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0AAA75-335A-4B17-BF85-E903CACB0B91}" type="slidenum">
              <a:rPr lang="bs-Latn-BA" smtClean="0"/>
              <a:t>‹#›</a:t>
            </a:fld>
            <a:endParaRPr lang="bs-Latn-BA"/>
          </a:p>
        </p:txBody>
      </p:sp>
    </p:spTree>
    <p:extLst>
      <p:ext uri="{BB962C8B-B14F-4D97-AF65-F5344CB8AC3E}">
        <p14:creationId xmlns:p14="http://schemas.microsoft.com/office/powerpoint/2010/main" val="39114651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hr-HR" sz="3200" b="1" dirty="0" smtClean="0"/>
              <a:t>UTVRĐIVANJE ČINJENICA U KRIVIČNOM POSTUPKU I PROCESNE RADNJE DOKAZIVANJA</a:t>
            </a:r>
            <a:endParaRPr lang="bs-Latn-BA" sz="3200" dirty="0"/>
          </a:p>
        </p:txBody>
      </p:sp>
      <p:sp>
        <p:nvSpPr>
          <p:cNvPr id="3" name="Subtitle 2"/>
          <p:cNvSpPr>
            <a:spLocks noGrp="1"/>
          </p:cNvSpPr>
          <p:nvPr>
            <p:ph type="subTitle" idx="1"/>
          </p:nvPr>
        </p:nvSpPr>
        <p:spPr/>
        <p:txBody>
          <a:bodyPr/>
          <a:lstStyle/>
          <a:p>
            <a:r>
              <a:rPr lang="sr-Latn-CS" dirty="0" smtClean="0"/>
              <a:t>Iskaz osumnjičenog i optuženog</a:t>
            </a:r>
            <a:endParaRPr lang="sr-Latn-CS" dirty="0"/>
          </a:p>
          <a:p>
            <a:r>
              <a:rPr lang="sr-Latn-CS" dirty="0" smtClean="0"/>
              <a:t>Datum on-line nastave: 13. 03. 2020.</a:t>
            </a:r>
          </a:p>
          <a:p>
            <a:endParaRPr lang="bs-Latn-BA" dirty="0"/>
          </a:p>
        </p:txBody>
      </p:sp>
    </p:spTree>
    <p:extLst>
      <p:ext uri="{BB962C8B-B14F-4D97-AF65-F5344CB8AC3E}">
        <p14:creationId xmlns:p14="http://schemas.microsoft.com/office/powerpoint/2010/main" val="1491251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p:txBody>
          <a:bodyPr/>
          <a:lstStyle/>
          <a:p>
            <a:r>
              <a:rPr lang="bs-Latn-BA" dirty="0" smtClean="0"/>
              <a:t>Dokazna vrijednost </a:t>
            </a:r>
            <a:r>
              <a:rPr lang="bs-Latn-BA" dirty="0" smtClean="0"/>
              <a:t>iskaza optuženog (a) i </a:t>
            </a:r>
            <a:r>
              <a:rPr lang="bs-Latn-BA" dirty="0" err="1" smtClean="0"/>
              <a:t>osumnjičenog</a:t>
            </a:r>
            <a:r>
              <a:rPr lang="bs-Latn-BA" dirty="0" smtClean="0"/>
              <a:t> (b)</a:t>
            </a:r>
            <a:endParaRPr lang="bs-Latn-BA" dirty="0" smtClean="0"/>
          </a:p>
        </p:txBody>
      </p:sp>
      <p:sp>
        <p:nvSpPr>
          <p:cNvPr id="88067" name="Content Placeholder 2"/>
          <p:cNvSpPr>
            <a:spLocks noGrp="1"/>
          </p:cNvSpPr>
          <p:nvPr>
            <p:ph idx="1"/>
          </p:nvPr>
        </p:nvSpPr>
        <p:spPr/>
        <p:txBody>
          <a:bodyPr/>
          <a:lstStyle/>
          <a:p>
            <a:pPr marL="0" indent="0">
              <a:buNone/>
            </a:pPr>
            <a:r>
              <a:rPr lang="hr-HR" b="1" u="sng" dirty="0" smtClean="0"/>
              <a:t>(a)</a:t>
            </a:r>
            <a:r>
              <a:rPr lang="hr-HR" b="1" dirty="0" smtClean="0"/>
              <a:t> </a:t>
            </a:r>
            <a:r>
              <a:rPr lang="hr-HR" i="1" dirty="0" smtClean="0"/>
              <a:t>ako </a:t>
            </a:r>
            <a:r>
              <a:rPr lang="hr-HR" i="1" dirty="0" smtClean="0"/>
              <a:t>je priznanje optuženog na glavnom pretresu </a:t>
            </a:r>
            <a:r>
              <a:rPr lang="hr-HR" i="1" u="sng" dirty="0" smtClean="0"/>
              <a:t>potpuno i u skladu s prije izvedenim dokazima</a:t>
            </a:r>
            <a:r>
              <a:rPr lang="hr-HR" i="1" dirty="0" smtClean="0"/>
              <a:t>, u dokaznom postupku izvest će se samo oni dokazi koji se odnose na odluku o krivičnoj </a:t>
            </a:r>
            <a:r>
              <a:rPr lang="hr-HR" i="1" dirty="0" smtClean="0"/>
              <a:t>sankciji</a:t>
            </a:r>
          </a:p>
          <a:p>
            <a:pPr marL="0" indent="0">
              <a:buNone/>
            </a:pPr>
            <a:r>
              <a:rPr lang="hr-HR" b="1" u="sng" dirty="0" smtClean="0"/>
              <a:t>(b)</a:t>
            </a:r>
            <a:r>
              <a:rPr lang="hr-HR" dirty="0" smtClean="0"/>
              <a:t> </a:t>
            </a:r>
            <a:r>
              <a:rPr lang="hr-HR" i="1" dirty="0" smtClean="0"/>
              <a:t>iskaz osumnjičenog iz istrage može se koristiti kao dokaz na glavnom pretresu i može biti korišten prilikom ispitivanja na glavnom pretresu, optuženom se može dati mogućnost da objasni ili pobije svoj prethodni iskaz</a:t>
            </a:r>
            <a:r>
              <a:rPr lang="hr-HR" dirty="0" smtClean="0"/>
              <a:t> – slobodna ocjena dokaza!</a:t>
            </a:r>
            <a:endParaRPr lang="bs-Latn-BA" dirty="0" smtClean="0"/>
          </a:p>
          <a:p>
            <a:pPr marL="0" indent="0">
              <a:buNone/>
            </a:pPr>
            <a:endParaRPr lang="bs-Latn-BA" dirty="0" smtClean="0"/>
          </a:p>
          <a:p>
            <a:pPr marL="0" indent="0">
              <a:buNone/>
            </a:pPr>
            <a:r>
              <a:rPr lang="bs-Latn-BA" dirty="0" smtClean="0"/>
              <a:t>U nastavku sentence:</a:t>
            </a:r>
            <a:endParaRPr lang="bs-Latn-BA" dirty="0" smtClean="0"/>
          </a:p>
        </p:txBody>
      </p:sp>
    </p:spTree>
    <p:extLst>
      <p:ext uri="{BB962C8B-B14F-4D97-AF65-F5344CB8AC3E}">
        <p14:creationId xmlns:p14="http://schemas.microsoft.com/office/powerpoint/2010/main" val="2304243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p:nvPr>
        </p:nvSpPr>
        <p:spPr/>
        <p:txBody>
          <a:bodyPr/>
          <a:lstStyle/>
          <a:p>
            <a:r>
              <a:rPr lang="bs-Latn-BA" smtClean="0"/>
              <a:t>Sudska praksa - dokazna vrijednost iskaza</a:t>
            </a:r>
          </a:p>
        </p:txBody>
      </p:sp>
      <p:sp>
        <p:nvSpPr>
          <p:cNvPr id="91139" name="Content Placeholder 2"/>
          <p:cNvSpPr>
            <a:spLocks noGrp="1"/>
          </p:cNvSpPr>
          <p:nvPr>
            <p:ph idx="1"/>
          </p:nvPr>
        </p:nvSpPr>
        <p:spPr/>
        <p:txBody>
          <a:bodyPr/>
          <a:lstStyle/>
          <a:p>
            <a:r>
              <a:rPr lang="hr-HR" sz="2400"/>
              <a:t>prepoznavanje glasa učinioca KD: -</a:t>
            </a:r>
            <a:r>
              <a:rPr lang="hr-HR" sz="2400" i="1"/>
              <a:t> verbalno izražavanje os., odnosno op. pred organima gonjenja, moguće preduzeti tek nakon što je osoba izričito upozorena da nije dužna učestvovati u takvom načinu prepoznavanja i tek nakon što se odrekla prava na šutnju;</a:t>
            </a:r>
          </a:p>
          <a:p>
            <a:r>
              <a:rPr lang="hr-HR" sz="2400" i="1"/>
              <a:t>u konkretnom slučaju prepoznavanje optuženog na osnovu glasa izvršeno bez takvog prethodnog upozorenja o pravu na šutnju, </a:t>
            </a:r>
            <a:r>
              <a:rPr lang="bs-Latn-BA" sz="2400" i="1"/>
              <a:t>rezultat je NEZAKONIT DOKAZ!</a:t>
            </a:r>
            <a:endParaRPr lang="bs-Latn-BA" sz="2400"/>
          </a:p>
          <a:p>
            <a:endParaRPr lang="bs-Latn-BA" sz="2400"/>
          </a:p>
          <a:p>
            <a:endParaRPr lang="bs-Latn-BA" sz="2400"/>
          </a:p>
        </p:txBody>
      </p:sp>
    </p:spTree>
    <p:extLst>
      <p:ext uri="{BB962C8B-B14F-4D97-AF65-F5344CB8AC3E}">
        <p14:creationId xmlns:p14="http://schemas.microsoft.com/office/powerpoint/2010/main" val="4017071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algn="ctr" eaLnBrk="1" hangingPunct="1"/>
            <a:endParaRPr lang="en-US" sz="3400" dirty="0"/>
          </a:p>
        </p:txBody>
      </p:sp>
      <p:sp>
        <p:nvSpPr>
          <p:cNvPr id="78851" name="Rectangle 3"/>
          <p:cNvSpPr>
            <a:spLocks noGrp="1" noChangeArrowheads="1"/>
          </p:cNvSpPr>
          <p:nvPr>
            <p:ph type="body" idx="1"/>
          </p:nvPr>
        </p:nvSpPr>
        <p:spPr/>
        <p:txBody>
          <a:bodyPr/>
          <a:lstStyle/>
          <a:p>
            <a:pPr eaLnBrk="1" hangingPunct="1"/>
            <a:r>
              <a:rPr lang="hr-HR" dirty="0" smtClean="0"/>
              <a:t>Procesna pravila o ispitivanju osumnjičenog odnose se na </a:t>
            </a:r>
            <a:r>
              <a:rPr lang="hr-HR" u="sng" dirty="0" smtClean="0"/>
              <a:t>garancije</a:t>
            </a:r>
            <a:r>
              <a:rPr lang="hr-HR" b="1" dirty="0" smtClean="0"/>
              <a:t> </a:t>
            </a:r>
            <a:r>
              <a:rPr lang="hr-HR" dirty="0" smtClean="0"/>
              <a:t>koje se moraju poštivati prilikom ispitivanja osumnjičenog, </a:t>
            </a:r>
            <a:r>
              <a:rPr lang="hr-HR" u="sng" dirty="0" smtClean="0"/>
              <a:t>subjekte</a:t>
            </a:r>
            <a:r>
              <a:rPr lang="hr-HR" dirty="0" smtClean="0"/>
              <a:t> koji mogu ispitati osumnjičenog, te </a:t>
            </a:r>
            <a:r>
              <a:rPr lang="hr-HR" u="sng" dirty="0" smtClean="0"/>
              <a:t>tok </a:t>
            </a:r>
            <a:r>
              <a:rPr lang="hr-HR" dirty="0" smtClean="0"/>
              <a:t>ispitivanja. </a:t>
            </a:r>
          </a:p>
          <a:p>
            <a:pPr eaLnBrk="1" hangingPunct="1"/>
            <a:r>
              <a:rPr lang="hr-HR" b="1" dirty="0" smtClean="0"/>
              <a:t>Iskaz optuženog na glavnom </a:t>
            </a:r>
            <a:r>
              <a:rPr lang="hr-HR" b="1" dirty="0" smtClean="0"/>
              <a:t>pretresu – </a:t>
            </a:r>
            <a:r>
              <a:rPr lang="hr-HR" dirty="0" smtClean="0"/>
              <a:t>specifičnosti i pravo na odbranu</a:t>
            </a:r>
            <a:endParaRPr lang="en-US" b="1" dirty="0" smtClean="0"/>
          </a:p>
        </p:txBody>
      </p:sp>
    </p:spTree>
    <p:extLst>
      <p:ext uri="{BB962C8B-B14F-4D97-AF65-F5344CB8AC3E}">
        <p14:creationId xmlns:p14="http://schemas.microsoft.com/office/powerpoint/2010/main" val="1461789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algn="ctr" eaLnBrk="1" hangingPunct="1"/>
            <a:r>
              <a:rPr lang="hr-HR" dirty="0" smtClean="0"/>
              <a:t>Osumnjičeni </a:t>
            </a:r>
            <a:r>
              <a:rPr lang="hr-HR" dirty="0" smtClean="0"/>
              <a:t>–</a:t>
            </a:r>
            <a:r>
              <a:rPr lang="hr-HR" sz="4000" dirty="0" smtClean="0"/>
              <a:t> odredbe zakona o krivičnom postupku i procesne garancije!</a:t>
            </a:r>
            <a:endParaRPr lang="hr-HR" dirty="0" smtClean="0"/>
          </a:p>
        </p:txBody>
      </p:sp>
      <p:sp>
        <p:nvSpPr>
          <p:cNvPr id="79875" name="Rectangle 3"/>
          <p:cNvSpPr>
            <a:spLocks noGrp="1" noChangeArrowheads="1"/>
          </p:cNvSpPr>
          <p:nvPr>
            <p:ph type="body" idx="1"/>
          </p:nvPr>
        </p:nvSpPr>
        <p:spPr/>
        <p:txBody>
          <a:bodyPr>
            <a:normAutofit lnSpcReduction="10000"/>
          </a:bodyPr>
          <a:lstStyle/>
          <a:p>
            <a:pPr eaLnBrk="1" hangingPunct="1">
              <a:lnSpc>
                <a:spcPct val="80000"/>
              </a:lnSpc>
            </a:pPr>
            <a:r>
              <a:rPr lang="hr-HR" sz="2400" dirty="0"/>
              <a:t>osumnjičenom će se saopštiti za koje krivično djelo se tereti i osnove sumnje protiv njega, a poučit će se i o sljedećim pravima:  </a:t>
            </a:r>
          </a:p>
          <a:p>
            <a:pPr eaLnBrk="1" hangingPunct="1">
              <a:lnSpc>
                <a:spcPct val="80000"/>
              </a:lnSpc>
            </a:pPr>
            <a:r>
              <a:rPr lang="hr-HR" sz="2400" dirty="0"/>
              <a:t>da nije dužan iznijeti svoju odbranu niti odgovarati na postavljena pitanja, </a:t>
            </a:r>
          </a:p>
          <a:p>
            <a:pPr eaLnBrk="1" hangingPunct="1">
              <a:lnSpc>
                <a:spcPct val="80000"/>
              </a:lnSpc>
            </a:pPr>
            <a:r>
              <a:rPr lang="hr-HR" sz="2400" dirty="0"/>
              <a:t>da može uzeti branioc po svom izboru koji može biti prisutan njegovom ispitivanju, kao i da ima pravo na branioca bez naknade u slučajevima predviđenim zakonom, </a:t>
            </a:r>
            <a:endParaRPr lang="hr-HR" sz="2400" dirty="0" smtClean="0"/>
          </a:p>
          <a:p>
            <a:pPr>
              <a:lnSpc>
                <a:spcPct val="80000"/>
              </a:lnSpc>
            </a:pPr>
            <a:r>
              <a:rPr lang="hr-HR" sz="2400" dirty="0" smtClean="0"/>
              <a:t>da se može izjasniti o djelu koje mu se stavlja na teret i iznijeti sve činjenice i dokaze koji mu idu u korist i ako to učini u prisustvu branioca da je takav njegov iskaz dopušten kao dokaz na glavnom pretresu i da bez njegove saglasnosti može biti pročitan i korišten na glavnom pretresu, </a:t>
            </a:r>
          </a:p>
          <a:p>
            <a:pPr>
              <a:lnSpc>
                <a:spcPct val="80000"/>
              </a:lnSpc>
            </a:pPr>
            <a:r>
              <a:rPr lang="hr-HR" sz="2400" dirty="0" smtClean="0"/>
              <a:t>da ima pravo u toku istrage razmatrati spise i razgledati pribavljene predmete koji mu idu u korist, osim ako je riječ o spisima i predmetima čije bi otkrivanje moglo dovesti u opasnost cilj istrage, </a:t>
            </a:r>
          </a:p>
          <a:p>
            <a:pPr>
              <a:lnSpc>
                <a:spcPct val="80000"/>
              </a:lnSpc>
            </a:pPr>
            <a:r>
              <a:rPr lang="hr-HR" sz="2400" dirty="0" smtClean="0"/>
              <a:t>da ima pravo na besplatne usluge prevodioca. </a:t>
            </a:r>
          </a:p>
          <a:p>
            <a:pPr eaLnBrk="1" hangingPunct="1">
              <a:lnSpc>
                <a:spcPct val="80000"/>
              </a:lnSpc>
            </a:pPr>
            <a:endParaRPr lang="hr-HR" sz="2400" dirty="0"/>
          </a:p>
        </p:txBody>
      </p:sp>
    </p:spTree>
    <p:extLst>
      <p:ext uri="{BB962C8B-B14F-4D97-AF65-F5344CB8AC3E}">
        <p14:creationId xmlns:p14="http://schemas.microsoft.com/office/powerpoint/2010/main" val="2013647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algn="ctr" eaLnBrk="1" hangingPunct="1"/>
            <a:r>
              <a:rPr lang="hr-HR" sz="3600"/>
              <a:t>Osumnjičeni se može dobrovoljno odreći</a:t>
            </a:r>
          </a:p>
        </p:txBody>
      </p:sp>
      <p:sp>
        <p:nvSpPr>
          <p:cNvPr id="81923" name="Rectangle 3"/>
          <p:cNvSpPr>
            <a:spLocks noGrp="1" noChangeArrowheads="1"/>
          </p:cNvSpPr>
          <p:nvPr>
            <p:ph type="body" idx="1"/>
          </p:nvPr>
        </p:nvSpPr>
        <p:spPr/>
        <p:txBody>
          <a:bodyPr/>
          <a:lstStyle/>
          <a:p>
            <a:pPr eaLnBrk="1" hangingPunct="1"/>
            <a:r>
              <a:rPr lang="hr-HR" sz="2600"/>
              <a:t>navedenih prava, ali njegovo ispitivanje ne može započeti ukoliko se i dok se njegova izjava o odricanju ne zabilježi pismeno i dok ne bude potpisana od strane osumnjičenog!</a:t>
            </a:r>
          </a:p>
          <a:p>
            <a:pPr eaLnBrk="1" hangingPunct="1"/>
            <a:endParaRPr lang="hr-HR" sz="2600"/>
          </a:p>
          <a:p>
            <a:pPr eaLnBrk="1" hangingPunct="1"/>
            <a:r>
              <a:rPr lang="hr-HR" sz="2600"/>
              <a:t>Osumnjičeni se ne može odreći prava na prisustvo branioca ako je njegova odbrana obavezna</a:t>
            </a:r>
          </a:p>
          <a:p>
            <a:pPr eaLnBrk="1" hangingPunct="1">
              <a:buFont typeface="Wingdings" panose="05000000000000000000" pitchFamily="2" charset="2"/>
              <a:buNone/>
            </a:pPr>
            <a:endParaRPr lang="hr-HR" sz="2600"/>
          </a:p>
          <a:p>
            <a:pPr eaLnBrk="1" hangingPunct="1"/>
            <a:endParaRPr lang="hr-HR" sz="2600"/>
          </a:p>
          <a:p>
            <a:pPr eaLnBrk="1" hangingPunct="1"/>
            <a:endParaRPr lang="hr-HR" sz="2600"/>
          </a:p>
        </p:txBody>
      </p:sp>
    </p:spTree>
    <p:extLst>
      <p:ext uri="{BB962C8B-B14F-4D97-AF65-F5344CB8AC3E}">
        <p14:creationId xmlns:p14="http://schemas.microsoft.com/office/powerpoint/2010/main" val="3955683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p:txBody>
          <a:bodyPr/>
          <a:lstStyle/>
          <a:p>
            <a:r>
              <a:rPr lang="hr-HR" i="1" smtClean="0"/>
              <a:t>Yaremenko  protiv</a:t>
            </a:r>
            <a:r>
              <a:rPr lang="hr-HR" smtClean="0"/>
              <a:t> </a:t>
            </a:r>
            <a:r>
              <a:rPr lang="hr-HR" i="1" smtClean="0"/>
              <a:t>Ukrajine</a:t>
            </a:r>
            <a:r>
              <a:rPr lang="hr-HR" smtClean="0"/>
              <a:t> (2008) - ESLJP</a:t>
            </a:r>
            <a:endParaRPr lang="bs-Latn-BA" smtClean="0"/>
          </a:p>
        </p:txBody>
      </p:sp>
      <p:sp>
        <p:nvSpPr>
          <p:cNvPr id="82947" name="Content Placeholder 2"/>
          <p:cNvSpPr>
            <a:spLocks noGrp="1"/>
          </p:cNvSpPr>
          <p:nvPr>
            <p:ph idx="1"/>
          </p:nvPr>
        </p:nvSpPr>
        <p:spPr/>
        <p:txBody>
          <a:bodyPr/>
          <a:lstStyle/>
          <a:p>
            <a:pPr marL="0" indent="0" algn="ctr">
              <a:buNone/>
            </a:pPr>
            <a:r>
              <a:rPr lang="hr-HR" smtClean="0"/>
              <a:t>povrijeđen je čl. 6. st. 1. EKLJP jer nije poštovan privilegij protiv samooptuživanja kao dio prava na pravično suđenje, te čl. 6. st. 3. tač. (c) EKLJP s obzirom na to da je apelant </a:t>
            </a:r>
            <a:r>
              <a:rPr lang="hr-HR" u="sng" smtClean="0"/>
              <a:t>bio prisiljen potpisati izjavu kojom otkazuje punomoć izabranom braniocu i odriče se prava na branioca u postupku</a:t>
            </a:r>
            <a:endParaRPr lang="bs-Latn-BA" smtClean="0"/>
          </a:p>
        </p:txBody>
      </p:sp>
    </p:spTree>
    <p:extLst>
      <p:ext uri="{BB962C8B-B14F-4D97-AF65-F5344CB8AC3E}">
        <p14:creationId xmlns:p14="http://schemas.microsoft.com/office/powerpoint/2010/main" val="1198064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lstStyle/>
          <a:p>
            <a:r>
              <a:rPr lang="hr-HR" sz="2800"/>
              <a:t>Vrhovni sud FBiH, 09 0 K 012280 11 Kž od 31. 5. 2011.</a:t>
            </a:r>
            <a:r>
              <a:rPr lang="bs-Latn-BA" smtClean="0"/>
              <a:t/>
            </a:r>
            <a:br>
              <a:rPr lang="bs-Latn-BA" smtClean="0"/>
            </a:br>
            <a:endParaRPr lang="bs-Latn-BA" smtClean="0"/>
          </a:p>
        </p:txBody>
      </p:sp>
      <p:sp>
        <p:nvSpPr>
          <p:cNvPr id="83971" name="Content Placeholder 2"/>
          <p:cNvSpPr>
            <a:spLocks noGrp="1"/>
          </p:cNvSpPr>
          <p:nvPr>
            <p:ph idx="1"/>
          </p:nvPr>
        </p:nvSpPr>
        <p:spPr/>
        <p:txBody>
          <a:bodyPr/>
          <a:lstStyle/>
          <a:p>
            <a:pPr marL="0" indent="0" algn="ctr">
              <a:buNone/>
            </a:pPr>
            <a:r>
              <a:rPr lang="hr-HR" sz="2400" i="1"/>
              <a:t>Odredba čl. 92. st. 2. tač. c) ZKP FBiH ne isključuje mogućnost korištenja </a:t>
            </a:r>
            <a:r>
              <a:rPr lang="hr-HR" sz="2400" i="1" u="sng"/>
              <a:t>tokom istrage</a:t>
            </a:r>
            <a:r>
              <a:rPr lang="hr-HR" sz="2400" i="1"/>
              <a:t> zapisnika o ispitivanju osumnjičenog kada je on iskaz dao bez prisustva branioca a nakon prethodnog predočenja prava na branioca. Naime, prema spomenutoj zakonskoj odredbi prisustvo branioca pri ispitivanju osumnjičenog tokom istrage je uslov za korištenje, bez saglasnosti optuženog, tog iskaza kao dokaza na glavnom pretresu </a:t>
            </a:r>
            <a:r>
              <a:rPr lang="hr-HR" sz="2400" i="1" u="sng"/>
              <a:t>ali ne i u istrazi.</a:t>
            </a:r>
            <a:endParaRPr lang="bs-Latn-BA" sz="2400" u="sng"/>
          </a:p>
        </p:txBody>
      </p:sp>
    </p:spTree>
    <p:extLst>
      <p:ext uri="{BB962C8B-B14F-4D97-AF65-F5344CB8AC3E}">
        <p14:creationId xmlns:p14="http://schemas.microsoft.com/office/powerpoint/2010/main" val="187055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r>
              <a:rPr lang="hr-HR" smtClean="0"/>
              <a:t>“Salduz doktrina”-</a:t>
            </a:r>
            <a:r>
              <a:rPr lang="hr-HR" i="1" smtClean="0"/>
              <a:t> Salduz protiv Turske</a:t>
            </a:r>
            <a:r>
              <a:rPr lang="hr-HR" smtClean="0"/>
              <a:t> (2008) </a:t>
            </a:r>
            <a:endParaRPr lang="bs-Latn-BA" smtClean="0"/>
          </a:p>
        </p:txBody>
      </p:sp>
      <p:sp>
        <p:nvSpPr>
          <p:cNvPr id="84995" name="Content Placeholder 2"/>
          <p:cNvSpPr>
            <a:spLocks noGrp="1"/>
          </p:cNvSpPr>
          <p:nvPr>
            <p:ph idx="1"/>
          </p:nvPr>
        </p:nvSpPr>
        <p:spPr/>
        <p:txBody>
          <a:bodyPr/>
          <a:lstStyle/>
          <a:p>
            <a:pPr marL="0" indent="0" algn="ctr">
              <a:buNone/>
            </a:pPr>
            <a:r>
              <a:rPr lang="hr-HR" i="1"/>
              <a:t>potrebno je osigurati pravo na odbranu i branioca već prilikom prvog ispitivanja osumnjičenog u policiji (osim ako zbog izuzetnih okolnosti konkretnog slučaja nije utvrđeno da postoje opravdani razlozi za ograničenje spomenutih prava</a:t>
            </a:r>
            <a:r>
              <a:rPr lang="hr-HR"/>
              <a:t>); </a:t>
            </a:r>
            <a:r>
              <a:rPr lang="hr-HR" i="1"/>
              <a:t>“nepovratno uništena prava na odbranu” ako bi se inkriminirajuće izjave pribavljene tokom policijskog ispitivanja bez prisustva branioca koristile za osudu</a:t>
            </a:r>
            <a:endParaRPr lang="bs-Latn-BA"/>
          </a:p>
        </p:txBody>
      </p:sp>
    </p:spTree>
    <p:extLst>
      <p:ext uri="{BB962C8B-B14F-4D97-AF65-F5344CB8AC3E}">
        <p14:creationId xmlns:p14="http://schemas.microsoft.com/office/powerpoint/2010/main" val="1386545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algn="ctr" eaLnBrk="1" hangingPunct="1"/>
            <a:r>
              <a:rPr lang="hr-HR" dirty="0" smtClean="0"/>
              <a:t>Optuženi – </a:t>
            </a:r>
            <a:r>
              <a:rPr lang="hr-HR" dirty="0" smtClean="0"/>
              <a:t>iskaz na glavnom pretresu i procesna rješenja</a:t>
            </a:r>
            <a:endParaRPr lang="hr-HR" dirty="0" smtClean="0"/>
          </a:p>
        </p:txBody>
      </p:sp>
      <p:sp>
        <p:nvSpPr>
          <p:cNvPr id="86019" name="Rectangle 3"/>
          <p:cNvSpPr>
            <a:spLocks noGrp="1" noChangeArrowheads="1"/>
          </p:cNvSpPr>
          <p:nvPr>
            <p:ph type="body" idx="1"/>
          </p:nvPr>
        </p:nvSpPr>
        <p:spPr/>
        <p:txBody>
          <a:bodyPr/>
          <a:lstStyle/>
          <a:p>
            <a:pPr marL="0" indent="0" algn="ctr">
              <a:lnSpc>
                <a:spcPct val="80000"/>
              </a:lnSpc>
              <a:buNone/>
            </a:pPr>
            <a:r>
              <a:rPr lang="hr-HR" sz="2100" b="1" dirty="0"/>
              <a:t>sudija, odnosno predsjednik vijeća će poučiti optuženog da može dati iskaz u toku dokaznog postupka u svojstvu svjedoka i ako odluči da da takav iskaz, da će biti podvrgnut direktnom i unakrsnom ispitivanju (prema pravilima koja vrijede za takva ispitivanja na glavnom pretresu), odnosno opomenut i upozoren na dužnosti koje ima svjedok u krivičnom postupku. Zakon također propisuje da u </a:t>
            </a:r>
            <a:r>
              <a:rPr lang="it-IT" sz="2100" b="1" dirty="0"/>
              <a:t>tom slu</a:t>
            </a:r>
            <a:r>
              <a:rPr lang="hr-HR" sz="2100" b="1" dirty="0"/>
              <a:t>č</a:t>
            </a:r>
            <a:r>
              <a:rPr lang="it-IT" sz="2100" b="1" dirty="0"/>
              <a:t>aju optu</a:t>
            </a:r>
            <a:r>
              <a:rPr lang="hr-HR" sz="2100" b="1" dirty="0"/>
              <a:t>ž</a:t>
            </a:r>
            <a:r>
              <a:rPr lang="it-IT" sz="2100" b="1" dirty="0"/>
              <a:t>eni kao svjedok ne pola</a:t>
            </a:r>
            <a:r>
              <a:rPr lang="hr-HR" sz="2100" b="1" dirty="0"/>
              <a:t>ž</a:t>
            </a:r>
            <a:r>
              <a:rPr lang="it-IT" sz="2100" b="1" dirty="0"/>
              <a:t>e zakletvu</a:t>
            </a:r>
            <a:r>
              <a:rPr lang="hr-HR" sz="2100" b="1" dirty="0"/>
              <a:t>, </a:t>
            </a:r>
            <a:r>
              <a:rPr lang="it-IT" sz="2100" b="1" dirty="0"/>
              <a:t>odnosno ne daje izjavu</a:t>
            </a:r>
            <a:r>
              <a:rPr lang="hr-HR" sz="2100" b="1" dirty="0"/>
              <a:t>, </a:t>
            </a:r>
            <a:r>
              <a:rPr lang="it-IT" sz="2100" b="1" dirty="0"/>
              <a:t>kao i da</a:t>
            </a:r>
            <a:r>
              <a:rPr lang="hr-HR" sz="2100" b="1" dirty="0"/>
              <a:t> ć</a:t>
            </a:r>
            <a:r>
              <a:rPr lang="it-IT" sz="2100" b="1" dirty="0"/>
              <a:t>e sud omogu</a:t>
            </a:r>
            <a:r>
              <a:rPr lang="hr-HR" sz="2100" b="1" dirty="0"/>
              <a:t>ć</a:t>
            </a:r>
            <a:r>
              <a:rPr lang="it-IT" sz="2100" b="1" dirty="0"/>
              <a:t>iti optu</a:t>
            </a:r>
            <a:r>
              <a:rPr lang="hr-HR" sz="2100" b="1" dirty="0"/>
              <a:t>ž</a:t>
            </a:r>
            <a:r>
              <a:rPr lang="it-IT" sz="2100" b="1" dirty="0"/>
              <a:t>enom da se o tom svom pravu prethodno konsultuje sa braniocem</a:t>
            </a:r>
            <a:r>
              <a:rPr lang="hr-HR" sz="2100" b="1" dirty="0"/>
              <a:t>, </a:t>
            </a:r>
            <a:r>
              <a:rPr lang="it-IT" sz="2100" b="1" dirty="0"/>
              <a:t>a ukoliko nema branioca </a:t>
            </a:r>
            <a:r>
              <a:rPr lang="hr-HR" sz="2100" b="1" dirty="0"/>
              <a:t>s</a:t>
            </a:r>
            <a:r>
              <a:rPr lang="it-IT" sz="2100" b="1" dirty="0"/>
              <a:t>ud</a:t>
            </a:r>
            <a:r>
              <a:rPr lang="hr-HR" sz="2100" b="1" dirty="0"/>
              <a:t> ć</a:t>
            </a:r>
            <a:r>
              <a:rPr lang="it-IT" sz="2100" b="1" dirty="0"/>
              <a:t>e pa</a:t>
            </a:r>
            <a:r>
              <a:rPr lang="hr-HR" sz="2100" b="1" dirty="0"/>
              <a:t>ž</a:t>
            </a:r>
            <a:r>
              <a:rPr lang="it-IT" sz="2100" b="1" dirty="0"/>
              <a:t>ljivo ispitati da li mu je branilac neophodan</a:t>
            </a:r>
            <a:r>
              <a:rPr lang="hr-HR" sz="2100" b="1" dirty="0"/>
              <a:t>.</a:t>
            </a:r>
            <a:r>
              <a:rPr lang="hr-HR" sz="2100" dirty="0"/>
              <a:t> </a:t>
            </a:r>
            <a:endParaRPr lang="hr-HR" sz="2100" dirty="0" smtClean="0"/>
          </a:p>
          <a:p>
            <a:pPr marL="0" indent="0" algn="ctr">
              <a:lnSpc>
                <a:spcPct val="80000"/>
              </a:lnSpc>
              <a:buNone/>
            </a:pPr>
            <a:endParaRPr lang="hr-HR" sz="2100" dirty="0"/>
          </a:p>
          <a:p>
            <a:pPr marL="0" indent="0" algn="just">
              <a:lnSpc>
                <a:spcPct val="80000"/>
              </a:lnSpc>
              <a:buNone/>
            </a:pPr>
            <a:r>
              <a:rPr lang="hr-HR" sz="2100" dirty="0" smtClean="0"/>
              <a:t>U nastavku sentenca:</a:t>
            </a:r>
            <a:endParaRPr lang="hr-HR" sz="2100" dirty="0"/>
          </a:p>
        </p:txBody>
      </p:sp>
    </p:spTree>
    <p:extLst>
      <p:ext uri="{BB962C8B-B14F-4D97-AF65-F5344CB8AC3E}">
        <p14:creationId xmlns:p14="http://schemas.microsoft.com/office/powerpoint/2010/main" val="18461134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title"/>
          </p:nvPr>
        </p:nvSpPr>
        <p:spPr/>
        <p:txBody>
          <a:bodyPr/>
          <a:lstStyle/>
          <a:p>
            <a:pPr algn="ctr"/>
            <a:r>
              <a:rPr lang="bs-Latn-BA" smtClean="0"/>
              <a:t>Sudska praksa:izbor optuženog!</a:t>
            </a:r>
          </a:p>
        </p:txBody>
      </p:sp>
      <p:sp>
        <p:nvSpPr>
          <p:cNvPr id="87043" name="Content Placeholder 2"/>
          <p:cNvSpPr>
            <a:spLocks noGrp="1"/>
          </p:cNvSpPr>
          <p:nvPr>
            <p:ph idx="1"/>
          </p:nvPr>
        </p:nvSpPr>
        <p:spPr/>
        <p:txBody>
          <a:bodyPr/>
          <a:lstStyle/>
          <a:p>
            <a:pPr marL="0" indent="0" algn="ctr">
              <a:buNone/>
            </a:pPr>
            <a:r>
              <a:rPr lang="hr-HR" i="1" smtClean="0"/>
              <a:t>o činjenicama koje ga terete i o činjenicama koje mu idu u korist, optuženi se na glavnom pretresu može izjasniti u svojstvu optuženog (čl. 6. st. 2. i čl. 274. st. 1. ZKP FBiH) i u svojstvu svjedoka (čl. 274. st. 2. ZKP FBiH). U oba slučaja, iskaz optuženog predstavlja izvor saznanja o činjenicama i na tom dokazu sud može zasnovati svoju presudu</a:t>
            </a:r>
            <a:endParaRPr lang="bs-Latn-BA" smtClean="0"/>
          </a:p>
        </p:txBody>
      </p:sp>
    </p:spTree>
    <p:extLst>
      <p:ext uri="{BB962C8B-B14F-4D97-AF65-F5344CB8AC3E}">
        <p14:creationId xmlns:p14="http://schemas.microsoft.com/office/powerpoint/2010/main" val="31430400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907</Words>
  <Application>Microsoft Office PowerPoint</Application>
  <PresentationFormat>Widescreen</PresentationFormat>
  <Paragraphs>37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Office Theme</vt:lpstr>
      <vt:lpstr>UTVRĐIVANJE ČINJENICA U KRIVIČNOM POSTUPKU I PROCESNE RADNJE DOKAZIVANJA</vt:lpstr>
      <vt:lpstr>PowerPoint Presentation</vt:lpstr>
      <vt:lpstr>Osumnjičeni – odredbe zakona o krivičnom postupku i procesne garancije!</vt:lpstr>
      <vt:lpstr>Osumnjičeni se može dobrovoljno odreći</vt:lpstr>
      <vt:lpstr>Yaremenko  protiv Ukrajine (2008) - ESLJP</vt:lpstr>
      <vt:lpstr>Vrhovni sud FBiH, 09 0 K 012280 11 Kž od 31. 5. 2011. </vt:lpstr>
      <vt:lpstr>“Salduz doktrina”- Salduz protiv Turske (2008) </vt:lpstr>
      <vt:lpstr>Optuženi – iskaz na glavnom pretresu i procesna rješenja</vt:lpstr>
      <vt:lpstr>Sudska praksa:izbor optuženog!</vt:lpstr>
      <vt:lpstr>Dokazna vrijednost iskaza optuženog (a) i osumnjičenog (b)</vt:lpstr>
      <vt:lpstr>Sudska praksa - dokazna vrijednost iskaza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UTVRĐIVANJE ČINJENICA U KRIVIČNOM POSTUPKU I PROCESNE RADNJE DOKAZIVANJA</dc:title>
  <dc:creator>H</dc:creator>
  <cp:lastModifiedBy>H</cp:lastModifiedBy>
  <cp:revision>2</cp:revision>
  <dcterms:created xsi:type="dcterms:W3CDTF">2020-03-12T17:13:43Z</dcterms:created>
  <dcterms:modified xsi:type="dcterms:W3CDTF">2020-03-12T17:50:54Z</dcterms:modified>
</cp:coreProperties>
</file>