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4" r:id="rId3"/>
    <p:sldId id="315" r:id="rId4"/>
    <p:sldId id="316" r:id="rId5"/>
    <p:sldId id="317" r:id="rId6"/>
    <p:sldId id="318" r:id="rId7"/>
    <p:sldId id="320" r:id="rId8"/>
    <p:sldId id="321" r:id="rId9"/>
    <p:sldId id="322" r:id="rId10"/>
    <p:sldId id="323" r:id="rId11"/>
    <p:sldId id="324" r:id="rId12"/>
    <p:sldId id="325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6A68D-6245-458D-AD3B-7D346BD510F5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bs-Latn-BA"/>
        </a:p>
      </dgm:t>
    </dgm:pt>
    <dgm:pt modelId="{F72F7C37-3B67-4B3D-BCC9-F6538773D294}">
      <dgm:prSet/>
      <dgm:spPr/>
      <dgm:t>
        <a:bodyPr/>
        <a:lstStyle/>
        <a:p>
          <a:pPr rtl="0"/>
          <a:r>
            <a:rPr lang="hr-HR" dirty="0" smtClean="0"/>
            <a:t>otvaranje i pregled privremeno oduzetih predmeta i dokumentacije vrši </a:t>
          </a:r>
          <a:r>
            <a:rPr lang="hr-HR" b="1" dirty="0" smtClean="0"/>
            <a:t>tužilac</a:t>
          </a:r>
          <a:r>
            <a:rPr lang="hr-HR" dirty="0" smtClean="0"/>
            <a:t> (ZKP BiH, ZKP BDBiH, ZKP RS); </a:t>
          </a:r>
          <a:endParaRPr lang="bs-Latn-BA" dirty="0"/>
        </a:p>
      </dgm:t>
    </dgm:pt>
    <dgm:pt modelId="{E0572CDC-FC19-4A86-A2E7-5D9F30C3ECA7}" type="parTrans" cxnId="{ADC0154F-514E-44CE-BEC9-D1380FC7250C}">
      <dgm:prSet/>
      <dgm:spPr/>
      <dgm:t>
        <a:bodyPr/>
        <a:lstStyle/>
        <a:p>
          <a:endParaRPr lang="bs-Latn-BA"/>
        </a:p>
      </dgm:t>
    </dgm:pt>
    <dgm:pt modelId="{3DAAA484-A97C-432F-8B73-7BC7C7116AE0}" type="sibTrans" cxnId="{ADC0154F-514E-44CE-BEC9-D1380FC7250C}">
      <dgm:prSet/>
      <dgm:spPr/>
      <dgm:t>
        <a:bodyPr/>
        <a:lstStyle/>
        <a:p>
          <a:endParaRPr lang="bs-Latn-BA"/>
        </a:p>
      </dgm:t>
    </dgm:pt>
    <dgm:pt modelId="{F80BB4F7-7F72-40CB-9003-B4E206DAA80D}">
      <dgm:prSet/>
      <dgm:spPr/>
      <dgm:t>
        <a:bodyPr/>
        <a:lstStyle/>
        <a:p>
          <a:pPr rtl="0"/>
          <a:r>
            <a:rPr lang="hr-HR" dirty="0" smtClean="0"/>
            <a:t>prema ZKP FBiH, pored </a:t>
          </a:r>
          <a:r>
            <a:rPr lang="hr-HR" b="1" dirty="0" smtClean="0"/>
            <a:t>tužioca</a:t>
          </a:r>
          <a:r>
            <a:rPr lang="hr-HR" dirty="0" smtClean="0"/>
            <a:t>, otvaranje i pregled privremeno oduzetih predmeta i dokumentacije vrši i “</a:t>
          </a:r>
          <a:r>
            <a:rPr lang="hr-HR" b="1" u="none" dirty="0" smtClean="0"/>
            <a:t>ovlaštena službena osoba </a:t>
          </a:r>
          <a:r>
            <a:rPr lang="hr-HR" dirty="0" smtClean="0"/>
            <a:t>na osnovu pismenog odobrenja koje je izdao tužilac”. </a:t>
          </a:r>
          <a:endParaRPr lang="bs-Latn-BA" dirty="0"/>
        </a:p>
      </dgm:t>
    </dgm:pt>
    <dgm:pt modelId="{15A1A927-57E0-4F92-AFF7-34A4827CEBE8}" type="parTrans" cxnId="{D3A2C339-E6C0-40C4-A17F-5B4048062EEC}">
      <dgm:prSet/>
      <dgm:spPr/>
      <dgm:t>
        <a:bodyPr/>
        <a:lstStyle/>
        <a:p>
          <a:endParaRPr lang="bs-Latn-BA"/>
        </a:p>
      </dgm:t>
    </dgm:pt>
    <dgm:pt modelId="{B3B57845-79BA-4037-98B8-80767A62462D}" type="sibTrans" cxnId="{D3A2C339-E6C0-40C4-A17F-5B4048062EEC}">
      <dgm:prSet/>
      <dgm:spPr/>
      <dgm:t>
        <a:bodyPr/>
        <a:lstStyle/>
        <a:p>
          <a:endParaRPr lang="bs-Latn-BA"/>
        </a:p>
      </dgm:t>
    </dgm:pt>
    <dgm:pt modelId="{517F0D71-8179-4B17-999A-0C332C8EFA8C}" type="pres">
      <dgm:prSet presAssocID="{0CB6A68D-6245-458D-AD3B-7D346BD510F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3B828C96-B066-4344-BF31-77809A38FD82}" type="pres">
      <dgm:prSet presAssocID="{F72F7C37-3B67-4B3D-BCC9-F6538773D294}" presName="circ1" presStyleLbl="vennNode1" presStyleIdx="0" presStyleCnt="2"/>
      <dgm:spPr/>
      <dgm:t>
        <a:bodyPr/>
        <a:lstStyle/>
        <a:p>
          <a:endParaRPr lang="bs-Latn-BA"/>
        </a:p>
      </dgm:t>
    </dgm:pt>
    <dgm:pt modelId="{8C97F7F8-615A-4E76-BC9B-FB2FD838DA4D}" type="pres">
      <dgm:prSet presAssocID="{F72F7C37-3B67-4B3D-BCC9-F6538773D29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F9F50DA7-AF54-4DDD-8949-5A6D9C13791D}" type="pres">
      <dgm:prSet presAssocID="{F80BB4F7-7F72-40CB-9003-B4E206DAA80D}" presName="circ2" presStyleLbl="vennNode1" presStyleIdx="1" presStyleCnt="2"/>
      <dgm:spPr/>
      <dgm:t>
        <a:bodyPr/>
        <a:lstStyle/>
        <a:p>
          <a:endParaRPr lang="bs-Latn-BA"/>
        </a:p>
      </dgm:t>
    </dgm:pt>
    <dgm:pt modelId="{F2E507D2-0681-46F2-976C-A269BCC28B14}" type="pres">
      <dgm:prSet presAssocID="{F80BB4F7-7F72-40CB-9003-B4E206DAA80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D3A2C339-E6C0-40C4-A17F-5B4048062EEC}" srcId="{0CB6A68D-6245-458D-AD3B-7D346BD510F5}" destId="{F80BB4F7-7F72-40CB-9003-B4E206DAA80D}" srcOrd="1" destOrd="0" parTransId="{15A1A927-57E0-4F92-AFF7-34A4827CEBE8}" sibTransId="{B3B57845-79BA-4037-98B8-80767A62462D}"/>
    <dgm:cxn modelId="{256EF8C3-FF6E-4705-B6D8-D95729423595}" type="presOf" srcId="{F80BB4F7-7F72-40CB-9003-B4E206DAA80D}" destId="{F2E507D2-0681-46F2-976C-A269BCC28B14}" srcOrd="1" destOrd="0" presId="urn:microsoft.com/office/officeart/2005/8/layout/venn1"/>
    <dgm:cxn modelId="{CAA5728D-EFB0-4A70-BA25-3D1A6E392F74}" type="presOf" srcId="{F80BB4F7-7F72-40CB-9003-B4E206DAA80D}" destId="{F9F50DA7-AF54-4DDD-8949-5A6D9C13791D}" srcOrd="0" destOrd="0" presId="urn:microsoft.com/office/officeart/2005/8/layout/venn1"/>
    <dgm:cxn modelId="{92FB3E7A-4B5F-4097-B14D-02EA31234B57}" type="presOf" srcId="{0CB6A68D-6245-458D-AD3B-7D346BD510F5}" destId="{517F0D71-8179-4B17-999A-0C332C8EFA8C}" srcOrd="0" destOrd="0" presId="urn:microsoft.com/office/officeart/2005/8/layout/venn1"/>
    <dgm:cxn modelId="{ADC0154F-514E-44CE-BEC9-D1380FC7250C}" srcId="{0CB6A68D-6245-458D-AD3B-7D346BD510F5}" destId="{F72F7C37-3B67-4B3D-BCC9-F6538773D294}" srcOrd="0" destOrd="0" parTransId="{E0572CDC-FC19-4A86-A2E7-5D9F30C3ECA7}" sibTransId="{3DAAA484-A97C-432F-8B73-7BC7C7116AE0}"/>
    <dgm:cxn modelId="{C78B01EF-D856-4CD2-9AF9-6EFCE1666B72}" type="presOf" srcId="{F72F7C37-3B67-4B3D-BCC9-F6538773D294}" destId="{8C97F7F8-615A-4E76-BC9B-FB2FD838DA4D}" srcOrd="1" destOrd="0" presId="urn:microsoft.com/office/officeart/2005/8/layout/venn1"/>
    <dgm:cxn modelId="{23EE4128-6C8F-401A-94D9-34128F97315F}" type="presOf" srcId="{F72F7C37-3B67-4B3D-BCC9-F6538773D294}" destId="{3B828C96-B066-4344-BF31-77809A38FD82}" srcOrd="0" destOrd="0" presId="urn:microsoft.com/office/officeart/2005/8/layout/venn1"/>
    <dgm:cxn modelId="{017241B5-ED6E-4509-8465-E84546C5AC3C}" type="presParOf" srcId="{517F0D71-8179-4B17-999A-0C332C8EFA8C}" destId="{3B828C96-B066-4344-BF31-77809A38FD82}" srcOrd="0" destOrd="0" presId="urn:microsoft.com/office/officeart/2005/8/layout/venn1"/>
    <dgm:cxn modelId="{FB1207F7-95D0-4743-A811-5CE2ACFB1191}" type="presParOf" srcId="{517F0D71-8179-4B17-999A-0C332C8EFA8C}" destId="{8C97F7F8-615A-4E76-BC9B-FB2FD838DA4D}" srcOrd="1" destOrd="0" presId="urn:microsoft.com/office/officeart/2005/8/layout/venn1"/>
    <dgm:cxn modelId="{09515ADE-0740-4452-9C45-1DDC8FD711E2}" type="presParOf" srcId="{517F0D71-8179-4B17-999A-0C332C8EFA8C}" destId="{F9F50DA7-AF54-4DDD-8949-5A6D9C13791D}" srcOrd="2" destOrd="0" presId="urn:microsoft.com/office/officeart/2005/8/layout/venn1"/>
    <dgm:cxn modelId="{3C93DA56-6014-49DB-8E92-6540CBDCB4CA}" type="presParOf" srcId="{517F0D71-8179-4B17-999A-0C332C8EFA8C}" destId="{F2E507D2-0681-46F2-976C-A269BCC28B1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195598-BEEC-4017-9F04-524C7558271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8ECA11AF-3748-45A9-A55B-2D887959E2EB}">
      <dgm:prSet/>
      <dgm:spPr/>
      <dgm:t>
        <a:bodyPr/>
        <a:lstStyle/>
        <a:p>
          <a:pPr rtl="0"/>
          <a:r>
            <a:rPr lang="hr-HR" i="1" smtClean="0"/>
            <a:t>odsustvo navedenih osoba (fizičke ili pravne osobe od koje je predmet oduzet, sudije za prethodni postupak i branioca) ne sprječava tužioca da izvrši otvaranje i pregledanje privremeno oduzetih predmeta i dokumentacije, ali u zapisniku o otvaranju i pregledanju privremeno oduzetih predmeta i dokumentacije tužilac će naznačiti osobe koje su prisustvovale ovoj radnji, odnosno njihovo odsustvovanje, uz napomenu da su navedene osobe uredno obaviještene!</a:t>
          </a:r>
          <a:r>
            <a:rPr lang="hr-HR" smtClean="0"/>
            <a:t> </a:t>
          </a:r>
          <a:endParaRPr lang="bs-Latn-BA"/>
        </a:p>
      </dgm:t>
    </dgm:pt>
    <dgm:pt modelId="{F2DEC2AD-47C5-45CF-A360-57D33E6B20D4}" type="parTrans" cxnId="{E24D98C1-9586-401F-A22C-F55A56A11065}">
      <dgm:prSet/>
      <dgm:spPr/>
      <dgm:t>
        <a:bodyPr/>
        <a:lstStyle/>
        <a:p>
          <a:endParaRPr lang="bs-Latn-BA"/>
        </a:p>
      </dgm:t>
    </dgm:pt>
    <dgm:pt modelId="{E92F5F1E-052B-4C16-A315-3AE919220511}" type="sibTrans" cxnId="{E24D98C1-9586-401F-A22C-F55A56A11065}">
      <dgm:prSet/>
      <dgm:spPr/>
      <dgm:t>
        <a:bodyPr/>
        <a:lstStyle/>
        <a:p>
          <a:endParaRPr lang="bs-Latn-BA"/>
        </a:p>
      </dgm:t>
    </dgm:pt>
    <dgm:pt modelId="{959BD8B9-BCEF-46B5-BCA1-FEDD81EBF8A4}" type="pres">
      <dgm:prSet presAssocID="{B9195598-BEEC-4017-9F04-524C7558271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BA5C8026-8C27-4431-8AD2-4B24CF498373}" type="pres">
      <dgm:prSet presAssocID="{8ECA11AF-3748-45A9-A55B-2D887959E2EB}" presName="circle1" presStyleLbl="node1" presStyleIdx="0" presStyleCnt="1"/>
      <dgm:spPr/>
    </dgm:pt>
    <dgm:pt modelId="{C981DE3F-AFB7-44C6-8474-48A6FF0B219D}" type="pres">
      <dgm:prSet presAssocID="{8ECA11AF-3748-45A9-A55B-2D887959E2EB}" presName="space" presStyleCnt="0"/>
      <dgm:spPr/>
    </dgm:pt>
    <dgm:pt modelId="{10E8D2C6-BE5F-4B13-912F-068329FEA88F}" type="pres">
      <dgm:prSet presAssocID="{8ECA11AF-3748-45A9-A55B-2D887959E2EB}" presName="rect1" presStyleLbl="alignAcc1" presStyleIdx="0" presStyleCnt="1" custScaleX="138026" custLinFactNeighborX="-13555" custLinFactNeighborY="-33929"/>
      <dgm:spPr/>
      <dgm:t>
        <a:bodyPr/>
        <a:lstStyle/>
        <a:p>
          <a:endParaRPr lang="bs-Latn-BA"/>
        </a:p>
      </dgm:t>
    </dgm:pt>
    <dgm:pt modelId="{9C46326E-6A6A-43F0-AFF5-37F32D58758C}" type="pres">
      <dgm:prSet presAssocID="{8ECA11AF-3748-45A9-A55B-2D887959E2E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A903D6F6-DD41-4168-B1FD-7AD86E61E77E}" type="presOf" srcId="{8ECA11AF-3748-45A9-A55B-2D887959E2EB}" destId="{10E8D2C6-BE5F-4B13-912F-068329FEA88F}" srcOrd="0" destOrd="0" presId="urn:microsoft.com/office/officeart/2005/8/layout/target3"/>
    <dgm:cxn modelId="{E24D98C1-9586-401F-A22C-F55A56A11065}" srcId="{B9195598-BEEC-4017-9F04-524C7558271F}" destId="{8ECA11AF-3748-45A9-A55B-2D887959E2EB}" srcOrd="0" destOrd="0" parTransId="{F2DEC2AD-47C5-45CF-A360-57D33E6B20D4}" sibTransId="{E92F5F1E-052B-4C16-A315-3AE919220511}"/>
    <dgm:cxn modelId="{A1B09DC9-70A2-4D89-B9F6-8197E3F97680}" type="presOf" srcId="{B9195598-BEEC-4017-9F04-524C7558271F}" destId="{959BD8B9-BCEF-46B5-BCA1-FEDD81EBF8A4}" srcOrd="0" destOrd="0" presId="urn:microsoft.com/office/officeart/2005/8/layout/target3"/>
    <dgm:cxn modelId="{6EF77042-A297-48B8-B9CA-F196C7049778}" type="presOf" srcId="{8ECA11AF-3748-45A9-A55B-2D887959E2EB}" destId="{9C46326E-6A6A-43F0-AFF5-37F32D58758C}" srcOrd="1" destOrd="0" presId="urn:microsoft.com/office/officeart/2005/8/layout/target3"/>
    <dgm:cxn modelId="{62D9AF59-6535-4E69-917C-93B29F01D1C2}" type="presParOf" srcId="{959BD8B9-BCEF-46B5-BCA1-FEDD81EBF8A4}" destId="{BA5C8026-8C27-4431-8AD2-4B24CF498373}" srcOrd="0" destOrd="0" presId="urn:microsoft.com/office/officeart/2005/8/layout/target3"/>
    <dgm:cxn modelId="{F9351274-441D-4A42-88C8-80E25FA31E84}" type="presParOf" srcId="{959BD8B9-BCEF-46B5-BCA1-FEDD81EBF8A4}" destId="{C981DE3F-AFB7-44C6-8474-48A6FF0B219D}" srcOrd="1" destOrd="0" presId="urn:microsoft.com/office/officeart/2005/8/layout/target3"/>
    <dgm:cxn modelId="{8E61FD17-1D10-412B-8A5B-091FBE3D4DA4}" type="presParOf" srcId="{959BD8B9-BCEF-46B5-BCA1-FEDD81EBF8A4}" destId="{10E8D2C6-BE5F-4B13-912F-068329FEA88F}" srcOrd="2" destOrd="0" presId="urn:microsoft.com/office/officeart/2005/8/layout/target3"/>
    <dgm:cxn modelId="{AA41E322-B87B-47B1-A97B-1E348C156FA3}" type="presParOf" srcId="{959BD8B9-BCEF-46B5-BCA1-FEDD81EBF8A4}" destId="{9C46326E-6A6A-43F0-AFF5-37F32D58758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28C96-B066-4344-BF31-77809A38FD82}">
      <dsp:nvSpPr>
        <dsp:cNvPr id="0" name=""/>
        <dsp:cNvSpPr/>
      </dsp:nvSpPr>
      <dsp:spPr>
        <a:xfrm>
          <a:off x="349142" y="11606"/>
          <a:ext cx="4243986" cy="42439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otvaranje i pregled privremeno oduzetih predmeta i dokumentacije vrši </a:t>
          </a:r>
          <a:r>
            <a:rPr lang="hr-HR" sz="2200" b="1" kern="1200" dirty="0" smtClean="0"/>
            <a:t>tužilac</a:t>
          </a:r>
          <a:r>
            <a:rPr lang="hr-HR" sz="2200" kern="1200" dirty="0" smtClean="0"/>
            <a:t> (ZKP BiH, ZKP BDBiH, ZKP RS); </a:t>
          </a:r>
          <a:endParaRPr lang="bs-Latn-BA" sz="2200" kern="1200" dirty="0"/>
        </a:p>
      </dsp:txBody>
      <dsp:txXfrm>
        <a:off x="941771" y="512064"/>
        <a:ext cx="2446983" cy="3243072"/>
      </dsp:txXfrm>
    </dsp:sp>
    <dsp:sp modelId="{F9F50DA7-AF54-4DDD-8949-5A6D9C13791D}">
      <dsp:nvSpPr>
        <dsp:cNvPr id="0" name=""/>
        <dsp:cNvSpPr/>
      </dsp:nvSpPr>
      <dsp:spPr>
        <a:xfrm>
          <a:off x="3407871" y="11606"/>
          <a:ext cx="4243986" cy="42439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prema ZKP FBiH, pored </a:t>
          </a:r>
          <a:r>
            <a:rPr lang="hr-HR" sz="2200" b="1" kern="1200" dirty="0" smtClean="0"/>
            <a:t>tužioca</a:t>
          </a:r>
          <a:r>
            <a:rPr lang="hr-HR" sz="2200" kern="1200" dirty="0" smtClean="0"/>
            <a:t>, otvaranje i pregled privremeno oduzetih predmeta i dokumentacije vrši i “</a:t>
          </a:r>
          <a:r>
            <a:rPr lang="hr-HR" sz="2200" b="1" u="none" kern="1200" dirty="0" smtClean="0"/>
            <a:t>ovlaštena službena osoba </a:t>
          </a:r>
          <a:r>
            <a:rPr lang="hr-HR" sz="2200" kern="1200" dirty="0" smtClean="0"/>
            <a:t>na osnovu pismenog odobrenja koje je izdao tužilac”. </a:t>
          </a:r>
          <a:endParaRPr lang="bs-Latn-BA" sz="2200" kern="1200" dirty="0"/>
        </a:p>
      </dsp:txBody>
      <dsp:txXfrm>
        <a:off x="4612245" y="512064"/>
        <a:ext cx="2446983" cy="3243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C8026-8C27-4431-8AD2-4B24CF498373}">
      <dsp:nvSpPr>
        <dsp:cNvPr id="0" name=""/>
        <dsp:cNvSpPr/>
      </dsp:nvSpPr>
      <dsp:spPr>
        <a:xfrm>
          <a:off x="-532430" y="152399"/>
          <a:ext cx="4800600" cy="480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8D2C6-BE5F-4B13-912F-068329FEA88F}">
      <dsp:nvSpPr>
        <dsp:cNvPr id="0" name=""/>
        <dsp:cNvSpPr/>
      </dsp:nvSpPr>
      <dsp:spPr>
        <a:xfrm>
          <a:off x="43833" y="0"/>
          <a:ext cx="7730422" cy="480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i="1" kern="1200" smtClean="0"/>
            <a:t>odsustvo navedenih osoba (fizičke ili pravne osobe od koje je predmet oduzet, sudije za prethodni postupak i branioca) ne sprječava tužioca da izvrši otvaranje i pregledanje privremeno oduzetih predmeta i dokumentacije, ali u zapisniku o otvaranju i pregledanju privremeno oduzetih predmeta i dokumentacije tužilac će naznačiti osobe koje su prisustvovale ovoj radnji, odnosno njihovo odsustvovanje, uz napomenu da su navedene osobe uredno obaviještene!</a:t>
          </a:r>
          <a:r>
            <a:rPr lang="hr-HR" sz="2900" kern="1200" smtClean="0"/>
            <a:t> </a:t>
          </a:r>
          <a:endParaRPr lang="bs-Latn-BA" sz="2900" kern="1200"/>
        </a:p>
      </dsp:txBody>
      <dsp:txXfrm>
        <a:off x="43833" y="0"/>
        <a:ext cx="7730422" cy="4800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8988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5226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7246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3976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47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150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2626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631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574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0577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8577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0180-B112-4B74-8F36-72DFE7425ED5}" type="datetimeFigureOut">
              <a:rPr lang="bs-Latn-BA" smtClean="0"/>
              <a:t>12.3.2020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4A735-4208-4326-ABF2-22E0A541D46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4387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r-HR" sz="2400" b="1" dirty="0"/>
              <a:t>UTVRĐIVANJE ČINJENICA U KRIVIČNOM POSTUPKU I PROCESNE RADNJE DOKAZIVANJA</a:t>
            </a:r>
            <a:endParaRPr lang="en-US" sz="24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Privremeno oduzimanje </a:t>
            </a:r>
            <a:r>
              <a:rPr lang="hr-HR" dirty="0"/>
              <a:t>predmeta i imovine </a:t>
            </a:r>
            <a:r>
              <a:rPr lang="hr-HR" dirty="0" smtClean="0"/>
              <a:t>(POPI) - nastavak predavanja održanih 06. 03. 2020.</a:t>
            </a:r>
            <a:endParaRPr lang="bs-Latn-BA" dirty="0"/>
          </a:p>
          <a:p>
            <a:pPr eaLnBrk="1" hangingPunct="1"/>
            <a:r>
              <a:rPr lang="sr-Latn-CS" dirty="0" smtClean="0"/>
              <a:t>Datum on-line nastave: 13. 03. 2020.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400599762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800"/>
              <a:t>AP-1529/15. od 7. 7. 2016. (US BiH)-</a:t>
            </a:r>
            <a:r>
              <a:rPr lang="hr-HR" sz="2800" i="1"/>
              <a:t> povreda prava na pravično suđenje </a:t>
            </a:r>
            <a:endParaRPr lang="bs-Latn-BA" sz="280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sz="2400" i="1"/>
              <a:t>...presude na temelju kojih je apelant osuđen na kaznu zatvora se u pretežnom dijelu zasnivaju na vještačenju dokumentacije koja je oduzeta suprotno čl. 71. ZKP BiH, jer tužilac prilikom </a:t>
            </a:r>
            <a:r>
              <a:rPr lang="hr-HR" sz="2400" i="1" u="sng"/>
              <a:t>otvaranja i pregleda </a:t>
            </a:r>
            <a:r>
              <a:rPr lang="hr-HR" sz="2400" i="1"/>
              <a:t>oduzetih predmeta (dokumentacije) nije obavijestio apelanta i njegovog branioca, .....</a:t>
            </a:r>
            <a:endParaRPr lang="bs-Latn-BA" sz="2400"/>
          </a:p>
        </p:txBody>
      </p:sp>
    </p:spTree>
    <p:extLst>
      <p:ext uri="{BB962C8B-B14F-4D97-AF65-F5344CB8AC3E}">
        <p14:creationId xmlns:p14="http://schemas.microsoft.com/office/powerpoint/2010/main" val="2565552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800"/>
              <a:t>US BiH AP 291/08 od 19. 12. 11. </a:t>
            </a:r>
            <a:br>
              <a:rPr lang="hr-HR" sz="2800"/>
            </a:br>
            <a:r>
              <a:rPr lang="hr-HR" sz="2800"/>
              <a:t>VSFBiH 09 0 K 013156 12 Kž 6 od 12.9.12. </a:t>
            </a:r>
            <a:endParaRPr lang="bs-Latn-BA" sz="280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/>
              <a:t>Koje su posljedice ako se zanemaruju imperativne procesne odredbe kojima je propisano da otvaranje i pregledanje privremeno oduzetih predmeta i dokumentacije vrši tužilac, te da je njegova dužnost da o tom postupku (otvaranju i pregledu) obavijesti fizičku ili pravnu osobu od koje je predmet oduzet, sudiju za prethodni postupak i branioca? </a:t>
            </a:r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37101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90738" y="914400"/>
          <a:ext cx="8001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190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dirty="0" smtClean="0"/>
              <a:t>Opšta </a:t>
            </a:r>
            <a:r>
              <a:rPr lang="hr-HR" dirty="0" smtClean="0"/>
              <a:t>pravila koja se uzimaju u obzir kod POPI (I) </a:t>
            </a:r>
            <a:endParaRPr lang="en-US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600" b="1" dirty="0"/>
              <a:t>pravni osnov privremenog oduzimanja utvrđuje se zakonom, </a:t>
            </a:r>
          </a:p>
          <a:p>
            <a:pPr eaLnBrk="1" hangingPunct="1"/>
            <a:r>
              <a:rPr lang="hr-HR" sz="2400" b="1" i="1" dirty="0"/>
              <a:t>edicijska </a:t>
            </a:r>
            <a:r>
              <a:rPr lang="hr-HR" sz="2400" b="1" dirty="0"/>
              <a:t>dužnost,</a:t>
            </a:r>
          </a:p>
          <a:p>
            <a:pPr eaLnBrk="1" hangingPunct="1"/>
            <a:r>
              <a:rPr lang="hr-HR" sz="2600" b="1" dirty="0"/>
              <a:t>privremeno oduzimanje predmeta i imovine naređuje sud,</a:t>
            </a:r>
          </a:p>
          <a:p>
            <a:pPr eaLnBrk="1" hangingPunct="1"/>
            <a:r>
              <a:rPr lang="it-IT" sz="2600" b="1" dirty="0"/>
              <a:t>odluka kojom se naređuje privremeno oduzimanje je </a:t>
            </a:r>
            <a:r>
              <a:rPr lang="bs-Latn-BA" sz="2600" b="1" dirty="0" smtClean="0"/>
              <a:t>u </a:t>
            </a:r>
            <a:r>
              <a:rPr lang="it-IT" sz="2600" b="1" dirty="0" smtClean="0"/>
              <a:t>pis</a:t>
            </a:r>
            <a:r>
              <a:rPr lang="bs-Latn-BA" sz="2600" b="1" dirty="0" err="1" smtClean="0"/>
              <a:t>anoj</a:t>
            </a:r>
            <a:r>
              <a:rPr lang="bs-Latn-BA" sz="2600" b="1" dirty="0" smtClean="0"/>
              <a:t> formi,</a:t>
            </a:r>
            <a:r>
              <a:rPr lang="hr-HR" sz="2600" dirty="0" smtClean="0"/>
              <a:t> </a:t>
            </a:r>
            <a:endParaRPr lang="hr-HR" sz="2600" b="1" dirty="0"/>
          </a:p>
          <a:p>
            <a:pPr eaLnBrk="1" hangingPunct="1"/>
            <a:r>
              <a:rPr lang="hr-HR" sz="2600" b="1" dirty="0"/>
              <a:t>osoba od koje se privremeno oduzima predmet i dokumentacija ima  pravo žalbe,</a:t>
            </a:r>
          </a:p>
        </p:txBody>
      </p:sp>
    </p:spTree>
    <p:extLst>
      <p:ext uri="{BB962C8B-B14F-4D97-AF65-F5344CB8AC3E}">
        <p14:creationId xmlns:p14="http://schemas.microsoft.com/office/powerpoint/2010/main" val="159944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Opšta pravila koja se uzimaju u obzir kod POPI (II)</a:t>
            </a:r>
            <a:endParaRPr lang="hr-HR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600" b="1" dirty="0"/>
              <a:t>izdavanje POTVRDE o privremenom </a:t>
            </a:r>
            <a:r>
              <a:rPr lang="hr-HR" sz="2600" b="1" dirty="0" smtClean="0"/>
              <a:t>oduzimanju, </a:t>
            </a:r>
            <a:endParaRPr lang="hr-HR" sz="2600" b="1" dirty="0"/>
          </a:p>
          <a:p>
            <a:pPr eaLnBrk="1" hangingPunct="1"/>
            <a:r>
              <a:rPr lang="sr-Latn-CS" sz="2600" b="1" dirty="0"/>
              <a:t>oduzimanje je privremeno i ograničava se na zahtjeve krivičnog postupka,</a:t>
            </a:r>
          </a:p>
          <a:p>
            <a:pPr eaLnBrk="1" hangingPunct="1"/>
            <a:r>
              <a:rPr lang="sr-Latn-CS" sz="2600" b="1" dirty="0"/>
              <a:t>vraćanje privremeno oduzetih predmeta i imovine ako ne </a:t>
            </a:r>
            <a:r>
              <a:rPr lang="sr-Latn-CS" sz="2600" b="1" dirty="0" smtClean="0"/>
              <a:t>postoje, </a:t>
            </a:r>
            <a:r>
              <a:rPr lang="sr-Latn-CS" sz="2600" b="1" dirty="0"/>
              <a:t>zakonski razlozi za njihovo oduzimanje (rokovi</a:t>
            </a:r>
            <a:r>
              <a:rPr lang="sr-Latn-CS" sz="2600" b="1" dirty="0" smtClean="0"/>
              <a:t>),</a:t>
            </a:r>
            <a:r>
              <a:rPr lang="sr-Latn-CS" sz="2600" dirty="0" smtClean="0"/>
              <a:t> </a:t>
            </a:r>
            <a:endParaRPr lang="hr-HR" sz="2600" b="1" dirty="0"/>
          </a:p>
          <a:p>
            <a:pPr eaLnBrk="1" hangingPunct="1"/>
            <a:r>
              <a:rPr lang="hr-HR" sz="2600" b="1" dirty="0"/>
              <a:t>procesnopravne posljedice (nezakoniti dokaz</a:t>
            </a:r>
            <a:r>
              <a:rPr lang="hr-HR" sz="2600" b="1" dirty="0" smtClean="0"/>
              <a:t>).</a:t>
            </a:r>
            <a:r>
              <a:rPr lang="en-US" sz="2600" b="1" dirty="0" smtClean="0"/>
              <a:t> </a:t>
            </a:r>
            <a:endParaRPr lang="en-US" sz="2600" b="1" dirty="0"/>
          </a:p>
          <a:p>
            <a:pPr eaLnBrk="1" hangingPunct="1"/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29207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/>
              <a:t>Pismenu naredbu</a:t>
            </a:r>
            <a:endParaRPr lang="bs-Latn-BA" smtClean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 propisanim sadržajem za privremeno oduzimanje predmeta izdaje sud na prijedlog tužioca ili </a:t>
            </a:r>
            <a:r>
              <a:rPr lang="hr-HR" u="sng" dirty="0" smtClean="0"/>
              <a:t>na prijedlog ovlaštene službene osobe koja je dobila odobrenje od tužioca</a:t>
            </a:r>
            <a:r>
              <a:rPr lang="hr-HR" dirty="0" smtClean="0"/>
              <a:t>. </a:t>
            </a:r>
          </a:p>
          <a:p>
            <a:r>
              <a:rPr lang="hr-HR" dirty="0" smtClean="0"/>
              <a:t>Oduzimanje predmeta vrši ovlaštena službena osoba na osnovu izdate naredbe. 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27858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/>
              <a:t>Bez sudske naredbe</a:t>
            </a:r>
            <a:endParaRPr lang="bs-Latn-BA" smtClean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ako postoji opasnost od odlaganja!</a:t>
            </a:r>
          </a:p>
          <a:p>
            <a:r>
              <a:rPr lang="hr-HR" smtClean="0"/>
              <a:t>Opšta je građanska dužnost na zahtjev suda koji je u formi naredbe ili izuzetno, bez sudske naredbe, na zahtjev ovlaštene službene osobe predati predmete koji se po krivičnom zakonu imaju oduzeti ili koji mogu poslužiti kao dokaz u krivičnom postupku. </a:t>
            </a:r>
            <a:endParaRPr lang="bs-Latn-BA" smtClean="0"/>
          </a:p>
        </p:txBody>
      </p:sp>
    </p:spTree>
    <p:extLst>
      <p:ext uri="{BB962C8B-B14F-4D97-AF65-F5344CB8AC3E}">
        <p14:creationId xmlns:p14="http://schemas.microsoft.com/office/powerpoint/2010/main" val="126983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Kazne: novčana kazna i zatvor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Osoba koja ne odgovori </a:t>
            </a:r>
            <a:r>
              <a:rPr lang="hr-HR" dirty="0" smtClean="0"/>
              <a:t>edicijskoj </a:t>
            </a:r>
            <a:r>
              <a:rPr lang="hr-HR" dirty="0" smtClean="0"/>
              <a:t>dužnosti može biti kažnjena do 50.000 KM, a u slučaju daljnjeg odbijanja – može biti i zatvorena. </a:t>
            </a:r>
            <a:endParaRPr lang="hr-HR" dirty="0" smtClean="0"/>
          </a:p>
          <a:p>
            <a:r>
              <a:rPr lang="hr-HR" dirty="0" smtClean="0"/>
              <a:t>Zatvor </a:t>
            </a:r>
            <a:r>
              <a:rPr lang="hr-HR" dirty="0" smtClean="0"/>
              <a:t>traje do predaje predmeta ili do završetka krivičnog postupka, a najduže 90 dana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Navedene mjere su fakultativne, </a:t>
            </a:r>
            <a:r>
              <a:rPr lang="hr-HR" dirty="0" smtClean="0"/>
              <a:t>prvo se izriče </a:t>
            </a:r>
            <a:r>
              <a:rPr lang="hr-HR" dirty="0" smtClean="0"/>
              <a:t>novčana kazna, </a:t>
            </a:r>
            <a:r>
              <a:rPr lang="hr-HR" dirty="0" smtClean="0"/>
              <a:t>a tek onda zatvor. </a:t>
            </a:r>
            <a:endParaRPr lang="hr-HR" dirty="0" smtClean="0"/>
          </a:p>
          <a:p>
            <a:r>
              <a:rPr lang="hr-HR" dirty="0" smtClean="0"/>
              <a:t>Prinudne mjere ne mogu se primijeniti prema osumnjičenom, odnosno optuženom, kao ni prema osobama koje su oslobođene dužnosti svjedočenja.</a:t>
            </a:r>
          </a:p>
        </p:txBody>
      </p:sp>
    </p:spTree>
    <p:extLst>
      <p:ext uri="{BB962C8B-B14F-4D97-AF65-F5344CB8AC3E}">
        <p14:creationId xmlns:p14="http://schemas.microsoft.com/office/powerpoint/2010/main" val="178009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Sudija za prethodni postupak (</a:t>
            </a:r>
            <a:r>
              <a:rPr lang="hr-HR" dirty="0" smtClean="0"/>
              <a:t>SPP) i nezakoniti dokazi!</a:t>
            </a:r>
            <a:endParaRPr lang="bs-Latn-BA" dirty="0" smtClean="0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izričito protivljenje privremenom oduzimanju predmeta:</a:t>
            </a:r>
            <a:r>
              <a:rPr lang="hr-HR" dirty="0" smtClean="0"/>
              <a:t> tužilac će u roku od 72 sata od izvršenog pretresanja podnijeti zahtjev </a:t>
            </a:r>
            <a:r>
              <a:rPr lang="hr-HR" dirty="0" smtClean="0"/>
              <a:t>SPP za </a:t>
            </a:r>
            <a:r>
              <a:rPr lang="hr-HR" dirty="0" smtClean="0"/>
              <a:t>naknadno odobrenje oduzimanja predmeta. </a:t>
            </a:r>
          </a:p>
          <a:p>
            <a:r>
              <a:rPr lang="hr-HR" dirty="0" smtClean="0"/>
              <a:t>odbijanje zahtjeva tužioca = nezakoniti dokazi</a:t>
            </a:r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406797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Otvaranje i pregled</a:t>
            </a:r>
            <a:r>
              <a:rPr lang="hr-HR" dirty="0" smtClean="0"/>
              <a:t>! (potrebno je uočiti razlike!)</a:t>
            </a:r>
            <a:endParaRPr lang="bs-Latn-BA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2090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26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2098675" y="609601"/>
            <a:ext cx="8001000" cy="911225"/>
          </a:xfrm>
        </p:spPr>
        <p:txBody>
          <a:bodyPr>
            <a:normAutofit fontScale="90000"/>
          </a:bodyPr>
          <a:lstStyle/>
          <a:p>
            <a:pPr algn="ctr"/>
            <a:r>
              <a:rPr lang="hr-HR" sz="2400"/>
              <a:t>ZKP FBiH (US BiH, sudska praksa redovnih sudova ukazali da postupanje protivno čl. 84. i 85. ZKP FBiH ima za posljedicu nezakonite dokaze)</a:t>
            </a:r>
            <a:r>
              <a:rPr lang="bs-Latn-BA" smtClean="0"/>
              <a:t/>
            </a:r>
            <a:br>
              <a:rPr lang="bs-Latn-BA" smtClean="0"/>
            </a:br>
            <a:endParaRPr lang="bs-Latn-BA" smtClean="0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“Osoba od koje su predmeti i dokumentacija oduzeti </a:t>
            </a:r>
            <a:r>
              <a:rPr lang="hr-HR" u="sng" dirty="0" smtClean="0"/>
              <a:t>pozvat</a:t>
            </a:r>
            <a:r>
              <a:rPr lang="hr-HR" dirty="0" smtClean="0"/>
              <a:t> će se da prisustvuje otvaranju omota. Ako se ne odazove pozivu ili je odsutna, omot će se otvoriti, a predmeti i dokumentacija pregledati i popisati u njenoj odsutnosti” (ZID ZKP FBiH, “Službene novine Federacije BiH”, 59/14</a:t>
            </a:r>
            <a:r>
              <a:rPr lang="hr-HR" dirty="0" smtClean="0"/>
              <a:t>)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dirty="0" smtClean="0"/>
              <a:t>- U nastavku sentence: 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174219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715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UTVRĐIVANJE ČINJENICA U KRIVIČNOM POSTUPKU I PROCESNE RADNJE DOKAZIVANJA</vt:lpstr>
      <vt:lpstr>Opšta pravila koja se uzimaju u obzir kod POPI (I) </vt:lpstr>
      <vt:lpstr>Opšta pravila koja se uzimaju u obzir kod POPI (II)</vt:lpstr>
      <vt:lpstr>Pismenu naredbu</vt:lpstr>
      <vt:lpstr>Bez sudske naredbe</vt:lpstr>
      <vt:lpstr>Kazne: novčana kazna i zatvor</vt:lpstr>
      <vt:lpstr>Sudija za prethodni postupak (SPP) i nezakoniti dokazi!</vt:lpstr>
      <vt:lpstr>Otvaranje i pregled! (potrebno je uočiti razlike!)</vt:lpstr>
      <vt:lpstr>ZKP FBiH (US BiH, sudska praksa redovnih sudova ukazali da postupanje protivno čl. 84. i 85. ZKP FBiH ima za posljedicu nezakonite dokaze) </vt:lpstr>
      <vt:lpstr>AP-1529/15. od 7. 7. 2016. (US BiH)- povreda prava na pravično suđenje </vt:lpstr>
      <vt:lpstr>US BiH AP 291/08 od 19. 12. 11.  VSFBiH 09 0 K 013156 12 Kž 6 od 12.9.12.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</dc:creator>
  <cp:lastModifiedBy>H</cp:lastModifiedBy>
  <cp:revision>4</cp:revision>
  <dcterms:created xsi:type="dcterms:W3CDTF">2020-03-12T16:58:27Z</dcterms:created>
  <dcterms:modified xsi:type="dcterms:W3CDTF">2020-03-12T17:50:45Z</dcterms:modified>
</cp:coreProperties>
</file>