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87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5347-5B0E-488D-A2D1-A4BF6EA27A89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88C-223F-4C59-B0CB-4904CF285B7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8153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5347-5B0E-488D-A2D1-A4BF6EA27A89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88C-223F-4C59-B0CB-4904CF285B7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123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5347-5B0E-488D-A2D1-A4BF6EA27A89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88C-223F-4C59-B0CB-4904CF285B7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6949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5347-5B0E-488D-A2D1-A4BF6EA27A89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88C-223F-4C59-B0CB-4904CF285B7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7662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5347-5B0E-488D-A2D1-A4BF6EA27A89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88C-223F-4C59-B0CB-4904CF285B7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5497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5347-5B0E-488D-A2D1-A4BF6EA27A89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88C-223F-4C59-B0CB-4904CF285B7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109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5347-5B0E-488D-A2D1-A4BF6EA27A89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88C-223F-4C59-B0CB-4904CF285B7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40730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5347-5B0E-488D-A2D1-A4BF6EA27A89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88C-223F-4C59-B0CB-4904CF285B7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7354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5347-5B0E-488D-A2D1-A4BF6EA27A89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88C-223F-4C59-B0CB-4904CF285B7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0379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5347-5B0E-488D-A2D1-A4BF6EA27A89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88C-223F-4C59-B0CB-4904CF285B7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7383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5347-5B0E-488D-A2D1-A4BF6EA27A89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B88C-223F-4C59-B0CB-4904CF285B7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2509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D5347-5B0E-488D-A2D1-A4BF6EA27A89}" type="datetimeFigureOut">
              <a:rPr lang="bs-Latn-BA" smtClean="0"/>
              <a:t>19.3.2020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B88C-223F-4C59-B0CB-4904CF285B7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9573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80799"/>
            <a:ext cx="9144000" cy="23876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UTVRĐIVANJE ČINJENICA U KRIVIČNOM POSTUPKU I PROCESNE RADNJE DOKAZIVANJA</a:t>
            </a:r>
            <a:endParaRPr lang="bs-Latn-B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Svjedoci i svjedočenje prema zakonima o krivičnom postupku u BiH</a:t>
            </a:r>
            <a:endParaRPr lang="bs-Latn-BA" dirty="0" smtClean="0"/>
          </a:p>
          <a:p>
            <a:r>
              <a:rPr lang="sr-Latn-CS" dirty="0" smtClean="0"/>
              <a:t>Datum on-line nastave: 20. 03. 2020.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877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CS" dirty="0" smtClean="0"/>
              <a:t>Svjedok</a:t>
            </a:r>
            <a:endParaRPr lang="hr-HR" dirty="0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r-Latn-CS" dirty="0" smtClean="0"/>
              <a:t>- P</a:t>
            </a:r>
            <a:r>
              <a:rPr lang="bs-Latn-BA" dirty="0" err="1" smtClean="0"/>
              <a:t>ojam</a:t>
            </a:r>
            <a:r>
              <a:rPr lang="bs-Latn-BA" dirty="0" smtClean="0"/>
              <a:t> i osnovne karakteristike ovog </a:t>
            </a:r>
            <a:r>
              <a:rPr lang="bs-Latn-BA" dirty="0" err="1" smtClean="0"/>
              <a:t>dokaznog</a:t>
            </a:r>
            <a:r>
              <a:rPr lang="bs-Latn-BA" dirty="0" smtClean="0"/>
              <a:t> sredstva (npr., </a:t>
            </a:r>
            <a:r>
              <a:rPr lang="bs-Latn-BA" dirty="0" err="1" smtClean="0"/>
              <a:t>nezamjenjivost</a:t>
            </a:r>
            <a:r>
              <a:rPr lang="bs-Latn-BA" dirty="0" smtClean="0"/>
              <a:t>!)</a:t>
            </a:r>
          </a:p>
          <a:p>
            <a:pPr eaLnBrk="1" hangingPunct="1">
              <a:buFontTx/>
              <a:buChar char="-"/>
            </a:pPr>
            <a:r>
              <a:rPr lang="bs-Latn-BA" dirty="0" smtClean="0"/>
              <a:t>Kad se saslušavaju svjedoci? Šta kažu odredbe procesnih zakona?</a:t>
            </a:r>
          </a:p>
          <a:p>
            <a:pPr eaLnBrk="1" hangingPunct="1">
              <a:buFontTx/>
              <a:buChar char="-"/>
            </a:pPr>
            <a:r>
              <a:rPr lang="bs-Latn-BA" dirty="0" smtClean="0"/>
              <a:t>Ko dostavlja poziv za svjedočenje?</a:t>
            </a:r>
          </a:p>
          <a:p>
            <a:pPr eaLnBrk="1" hangingPunct="1">
              <a:buFontTx/>
              <a:buChar char="-"/>
            </a:pPr>
            <a:r>
              <a:rPr lang="bs-Latn-BA" dirty="0" smtClean="0"/>
              <a:t>Ocjena iskaza svjedoka</a:t>
            </a:r>
          </a:p>
          <a:p>
            <a:pPr eaLnBrk="1" hangingPunct="1">
              <a:buFontTx/>
              <a:buChar char="-"/>
            </a:pPr>
            <a:endParaRPr lang="bs-Latn-BA" dirty="0"/>
          </a:p>
          <a:p>
            <a:pPr marL="0" indent="0" eaLnBrk="1" hangingPunct="1">
              <a:buNone/>
            </a:pPr>
            <a:r>
              <a:rPr lang="bs-Latn-BA" dirty="0" smtClean="0"/>
              <a:t>Prethodno su navedena polazna kontrolna pitanja za ovu nastavnu jedinicu.</a:t>
            </a:r>
          </a:p>
          <a:p>
            <a:pPr eaLnBrk="1" hangingPunct="1">
              <a:buFontTx/>
              <a:buChar char="-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10390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b="1" smtClean="0"/>
              <a:t>Dužnosti svjedoka</a:t>
            </a:r>
            <a:r>
              <a:rPr lang="hr-HR" b="1" smtClean="0"/>
              <a:t>: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b="1" dirty="0" err="1" smtClean="0"/>
              <a:t>odazivanje</a:t>
            </a:r>
            <a:r>
              <a:rPr lang="bs-Latn-BA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poziv</a:t>
            </a:r>
            <a:r>
              <a:rPr lang="bs-Latn-BA" b="1" dirty="0" smtClean="0"/>
              <a:t> </a:t>
            </a:r>
            <a:r>
              <a:rPr lang="bs-Latn-BA" dirty="0" smtClean="0"/>
              <a:t>(sankcije: </a:t>
            </a:r>
            <a:r>
              <a:rPr lang="sr-Latn-CS" dirty="0" smtClean="0"/>
              <a:t>novčana kazna do</a:t>
            </a:r>
            <a:r>
              <a:rPr lang="it-IT" dirty="0" smtClean="0"/>
              <a:t> 5.000 </a:t>
            </a:r>
            <a:r>
              <a:rPr lang="sr-Latn-CS" dirty="0" smtClean="0"/>
              <a:t>KM i prinudno dovođenje)</a:t>
            </a:r>
          </a:p>
          <a:p>
            <a:r>
              <a:rPr lang="en-US" dirty="0" smtClean="0"/>
              <a:t> </a:t>
            </a:r>
            <a:r>
              <a:rPr lang="en-US" b="1" dirty="0" err="1" smtClean="0"/>
              <a:t>svjedočenj</a:t>
            </a:r>
            <a:r>
              <a:rPr lang="hr-HR" b="1" dirty="0" smtClean="0"/>
              <a:t>e</a:t>
            </a:r>
            <a:r>
              <a:rPr lang="en-US" dirty="0" smtClean="0"/>
              <a:t> </a:t>
            </a:r>
            <a:r>
              <a:rPr lang="bs-Latn-BA" dirty="0" smtClean="0"/>
              <a:t>(sankcije: </a:t>
            </a:r>
            <a:r>
              <a:rPr lang="sr-Latn-CS" dirty="0" smtClean="0"/>
              <a:t>novčana kazna do 30.000 KM; zatvor najduže 30 dana)</a:t>
            </a:r>
          </a:p>
          <a:p>
            <a:r>
              <a:rPr lang="en-US" b="1" dirty="0" err="1" smtClean="0"/>
              <a:t>istin</a:t>
            </a:r>
            <a:r>
              <a:rPr lang="hr-HR" b="1" dirty="0" smtClean="0"/>
              <a:t>ito svjedočenje</a:t>
            </a:r>
            <a:r>
              <a:rPr lang="en-US" dirty="0" smtClean="0"/>
              <a:t> </a:t>
            </a:r>
            <a:r>
              <a:rPr lang="bs-Latn-BA" dirty="0" smtClean="0"/>
              <a:t>- </a:t>
            </a:r>
            <a:r>
              <a:rPr lang="sr-Latn-CS" dirty="0" smtClean="0"/>
              <a:t>krivično djelo davanja lažnog iskaza</a:t>
            </a:r>
            <a:endParaRPr lang="hr-HR" b="1" dirty="0"/>
          </a:p>
          <a:p>
            <a:r>
              <a:rPr lang="en-US" b="1" dirty="0" err="1" smtClean="0"/>
              <a:t>pola</a:t>
            </a:r>
            <a:r>
              <a:rPr lang="hr-HR" b="1" dirty="0" smtClean="0"/>
              <a:t>ganje</a:t>
            </a:r>
            <a:r>
              <a:rPr lang="en-US" b="1" dirty="0" smtClean="0"/>
              <a:t> </a:t>
            </a:r>
            <a:r>
              <a:rPr lang="en-US" b="1" dirty="0" err="1" smtClean="0"/>
              <a:t>zakletv</a:t>
            </a:r>
            <a:r>
              <a:rPr lang="hr-HR" b="1" dirty="0" smtClean="0"/>
              <a:t>e</a:t>
            </a:r>
          </a:p>
          <a:p>
            <a:endParaRPr lang="hr-HR" b="1" dirty="0"/>
          </a:p>
          <a:p>
            <a:pPr marL="0" indent="0">
              <a:buNone/>
            </a:pPr>
            <a:r>
              <a:rPr lang="hr-HR" u="sng" dirty="0" smtClean="0"/>
              <a:t>Napomena: povezati dužnosti sa sljedećim slajdom.</a:t>
            </a:r>
            <a:r>
              <a:rPr lang="en-US" u="sng" dirty="0" smtClean="0"/>
              <a:t> </a:t>
            </a:r>
            <a:endParaRPr lang="hr-HR" u="sng" dirty="0" smtClean="0"/>
          </a:p>
        </p:txBody>
      </p:sp>
    </p:spTree>
    <p:extLst>
      <p:ext uri="{BB962C8B-B14F-4D97-AF65-F5344CB8AC3E}">
        <p14:creationId xmlns:p14="http://schemas.microsoft.com/office/powerpoint/2010/main" val="816186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Sporedne dužnosti i PRAVA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/>
              <a:t>sporedne dužnosti</a:t>
            </a:r>
          </a:p>
          <a:p>
            <a:r>
              <a:rPr lang="bs-Latn-BA" smtClean="0"/>
              <a:t>PRAVA: </a:t>
            </a:r>
            <a:r>
              <a:rPr lang="it-IT" smtClean="0"/>
              <a:t>– </a:t>
            </a:r>
            <a:r>
              <a:rPr lang="sr-Latn-CS" smtClean="0"/>
              <a:t>human i zakonit odnos pri saslušanju</a:t>
            </a:r>
            <a:r>
              <a:rPr lang="it-IT" smtClean="0"/>
              <a:t>, – </a:t>
            </a:r>
            <a:r>
              <a:rPr lang="sr-Latn-CS" smtClean="0"/>
              <a:t>upotreba svog jezika</a:t>
            </a:r>
            <a:r>
              <a:rPr lang="it-IT" smtClean="0"/>
              <a:t>, – </a:t>
            </a:r>
            <a:r>
              <a:rPr lang="sr-Latn-CS" smtClean="0"/>
              <a:t>nadoknada troškova</a:t>
            </a:r>
            <a:r>
              <a:rPr lang="it-IT" smtClean="0"/>
              <a:t>, – </a:t>
            </a:r>
            <a:r>
              <a:rPr lang="sr-Latn-CS" smtClean="0"/>
              <a:t>zaštita u slučaju svjedočenja pred sudom druge države</a:t>
            </a:r>
            <a:r>
              <a:rPr lang="it-IT" smtClean="0"/>
              <a:t> (</a:t>
            </a:r>
            <a:r>
              <a:rPr lang="sr-Latn-CS" smtClean="0"/>
              <a:t>lat</a:t>
            </a:r>
            <a:r>
              <a:rPr lang="it-IT" smtClean="0"/>
              <a:t>. </a:t>
            </a:r>
            <a:r>
              <a:rPr lang="sr-Latn-CS" i="1" smtClean="0"/>
              <a:t>salvus conductus</a:t>
            </a:r>
            <a:r>
              <a:rPr lang="it-IT" smtClean="0"/>
              <a:t>), – </a:t>
            </a:r>
            <a:r>
              <a:rPr lang="sr-Latn-CS" smtClean="0"/>
              <a:t>zaštita od vrijeđanja</a:t>
            </a:r>
            <a:r>
              <a:rPr lang="it-IT" smtClean="0"/>
              <a:t>, </a:t>
            </a:r>
            <a:r>
              <a:rPr lang="sr-Latn-CS" smtClean="0"/>
              <a:t>prijetnji i napada i</a:t>
            </a:r>
            <a:r>
              <a:rPr lang="it-IT" smtClean="0"/>
              <a:t> – </a:t>
            </a:r>
            <a:r>
              <a:rPr lang="sr-Latn-CS" smtClean="0"/>
              <a:t>oslobođenje od dužnosti svjedočenja</a:t>
            </a:r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52903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/>
              <a:t>pravo svjedoka da ne odgovara na pojedina pitanja (</a:t>
            </a:r>
            <a:endParaRPr lang="bs-Latn-BA" dirty="0" smtClean="0"/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dirty="0" smtClean="0"/>
              <a:t>neustavni st.2-4. čl. 84. ZKP BiH </a:t>
            </a:r>
            <a:r>
              <a:rPr lang="hr-HR" dirty="0" smtClean="0"/>
              <a:t>zbog </a:t>
            </a:r>
            <a:r>
              <a:rPr lang="hr-HR" i="1" dirty="0" smtClean="0"/>
              <a:t>nepostojanja </a:t>
            </a:r>
            <a:r>
              <a:rPr lang="hr-HR" i="1" dirty="0" smtClean="0"/>
              <a:t>jasnih razgraničenja u pogledu davanja imuniteta i apsolutno diskrecionog ovlaštenja kod davanja imuniteta, odnosno zbog nepreciznosti i neodređenosti, osporene odredbe su, same po sebi, suprotne načelu vladavine prava! </a:t>
            </a:r>
            <a:r>
              <a:rPr lang="hr-HR" dirty="0" smtClean="0"/>
              <a:t>Ustavni sud BiH, U 5/16 od 1. 6. 2017.</a:t>
            </a:r>
          </a:p>
          <a:p>
            <a:pPr marL="0" indent="0" algn="just">
              <a:buNone/>
            </a:pPr>
            <a:endParaRPr lang="hr-HR" i="1" dirty="0" smtClean="0"/>
          </a:p>
          <a:p>
            <a:r>
              <a:rPr lang="hr-HR" b="1" u="sng" dirty="0" smtClean="0"/>
              <a:t>V. </a:t>
            </a:r>
            <a:r>
              <a:rPr lang="bs-Latn-BA" b="1" u="sng" dirty="0" smtClean="0"/>
              <a:t>Zakon o izmjenama i dopunama ZKP BiH, SG BiH 65/18.</a:t>
            </a:r>
          </a:p>
          <a:p>
            <a:endParaRPr lang="bs-Latn-BA" dirty="0"/>
          </a:p>
          <a:p>
            <a:pPr marL="0" indent="0">
              <a:buNone/>
            </a:pPr>
            <a:r>
              <a:rPr lang="bs-Latn-BA" dirty="0" smtClean="0"/>
              <a:t>Za ispit pravo svjedoka da ne odgovara na pojedina pitanja pripremiti po izmijenjenim odredbama o imunitetu svjedoka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221608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CS" sz="3400" b="1" dirty="0"/>
              <a:t>Provjeravanje iskaza svjedoka</a:t>
            </a:r>
            <a:r>
              <a:rPr lang="sr-Latn-CS" sz="3400" dirty="0"/>
              <a:t> </a:t>
            </a:r>
            <a:r>
              <a:rPr lang="sr-Latn-CS" sz="3400" dirty="0" smtClean="0"/>
              <a:t>(I)</a:t>
            </a:r>
            <a:endParaRPr lang="hr-HR" sz="34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z="2400"/>
              <a:t>utvrđivanje izvora svjedokovih saznanja o predmetu svjedočenja, jer se svjedoci međusobno razlikuju upravo po načinu na koji su čulno opažali činjenice koje su predmet utvrđivanja u krivičnom postupku 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/>
              <a:t>predočavanje ranijeg iskaza, kako bi se svjedok mogao izjasniti o promjenama u svom iskazu, što doprinosi izvođenju pravilnog zaključka o njegovoj vjerodostojnosti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/>
              <a:t>postavljanje pitanja svjedoku, jer je to put do što potpunijeg i vjerodostojnijeg iskaza </a:t>
            </a:r>
          </a:p>
        </p:txBody>
      </p:sp>
    </p:spTree>
    <p:extLst>
      <p:ext uri="{BB962C8B-B14F-4D97-AF65-F5344CB8AC3E}">
        <p14:creationId xmlns:p14="http://schemas.microsoft.com/office/powerpoint/2010/main" val="351062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/>
              <a:t>Provjeravanje iskaza svjedoka</a:t>
            </a:r>
            <a:r>
              <a:rPr lang="sr-Latn-CS" dirty="0" smtClean="0"/>
              <a:t> (II)</a:t>
            </a:r>
            <a:endParaRPr lang="hr-HR" dirty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prepoznavanje osoba i predmeta, kako bi se kroz utvrđivanje istovjetnosti osoba i predmeta provjerio iskaz svjedoka</a:t>
            </a:r>
          </a:p>
          <a:p>
            <a:pPr eaLnBrk="1" hangingPunct="1"/>
            <a:r>
              <a:rPr lang="sr-Latn-CS" smtClean="0"/>
              <a:t>suočenje, koje se primjenjuje onda kad se iskazi svjedoka ne slažu u pogledu važnih činjenica </a:t>
            </a:r>
          </a:p>
          <a:p>
            <a:pPr eaLnBrk="1" hangingPunct="1"/>
            <a:r>
              <a:rPr lang="sr-Latn-CS" smtClean="0"/>
              <a:t>rekonstrukcija događaja</a:t>
            </a:r>
            <a:endParaRPr lang="hr-HR" smtClean="0"/>
          </a:p>
          <a:p>
            <a:pPr eaLnBrk="1" hangingPunct="1"/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363360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smtClean="0"/>
              <a:t>Tok saslušanja svjedoka (specifične kategorije)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hr-HR" dirty="0"/>
              <a:t>Up. odredbe </a:t>
            </a:r>
            <a:r>
              <a:rPr lang="hr-HR" i="1" dirty="0"/>
              <a:t>z</a:t>
            </a:r>
            <a:r>
              <a:rPr lang="hr-HR" i="1" dirty="0" smtClean="0"/>
              <a:t>akona </a:t>
            </a:r>
            <a:r>
              <a:rPr lang="hr-HR" i="1" dirty="0"/>
              <a:t>o zaštiti i postupanju sa djecom i maloljetnicima u krivičnom postupku </a:t>
            </a:r>
            <a:r>
              <a:rPr lang="hr-HR" dirty="0"/>
              <a:t>koje se odnose na krivični postupak za specifična krivična djela (npr., nasilje u porodici, otmica, teška tjelesna povreda, zlostavljanje) u kojem se kao oštećeni pojavljuje dijete ili </a:t>
            </a:r>
            <a:r>
              <a:rPr lang="hr-HR" dirty="0" smtClean="0"/>
              <a:t>maloljetnik!</a:t>
            </a:r>
            <a:endParaRPr lang="bs-Latn-BA" dirty="0"/>
          </a:p>
          <a:p>
            <a:r>
              <a:rPr lang="hr-HR" dirty="0" smtClean="0"/>
              <a:t>Na položaj zaštićenog svjedoka primjenjuju se odredbe posebnih zakona.</a:t>
            </a:r>
          </a:p>
          <a:p>
            <a:r>
              <a:rPr lang="sr-Latn-CS" i="1" dirty="0" smtClean="0"/>
              <a:t>Zakoni o zaštiti svjedoka pod prijetnjom i ugroženih svjedoka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Zakon o programu zaštite svjedoka u BiH (“Službeni glasnik BiH”, 36/14)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425291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487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UTVRĐIVANJE ČINJENICA U KRIVIČNOM POSTUPKU I PROCESNE RADNJE DOKAZIVANJA</vt:lpstr>
      <vt:lpstr>Svjedok</vt:lpstr>
      <vt:lpstr>Dužnosti svjedoka: </vt:lpstr>
      <vt:lpstr>Sporedne dužnosti i PRAVA</vt:lpstr>
      <vt:lpstr>pravo svjedoka da ne odgovara na pojedina pitanja (</vt:lpstr>
      <vt:lpstr>Provjeravanje iskaza svjedoka (I)</vt:lpstr>
      <vt:lpstr>Provjeravanje iskaza svjedoka (II)</vt:lpstr>
      <vt:lpstr>Tok saslušanja svjedoka (specifične kategorije)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UTVRĐIVANJE ČINJENICA U KRIVIČNOM POSTUPKU I PROCESNE RADNJE DOKAZIVANJA</dc:title>
  <dc:creator>H</dc:creator>
  <cp:lastModifiedBy>H</cp:lastModifiedBy>
  <cp:revision>5</cp:revision>
  <dcterms:created xsi:type="dcterms:W3CDTF">2020-03-19T17:04:27Z</dcterms:created>
  <dcterms:modified xsi:type="dcterms:W3CDTF">2020-03-19T17:19:50Z</dcterms:modified>
</cp:coreProperties>
</file>