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2894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7411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0634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7233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48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4860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5997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8811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4533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8078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3176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0EC98-70D9-425A-9317-54CBF4FE6A72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17316-9ECE-4B46-A163-8528ECD7AB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2993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UTVRĐIVANJE ČINJENICA U KRIVIČNOM POSTUPKU I PROCESNE RADNJE DOKAZIVANJA</a:t>
            </a:r>
            <a:endParaRPr lang="bs-Latn-B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Vještaci i vještačenje prema zakonima o krivičnom postupku u BiH</a:t>
            </a:r>
            <a:endParaRPr lang="bs-Latn-BA" dirty="0" smtClean="0"/>
          </a:p>
          <a:p>
            <a:r>
              <a:rPr lang="sr-Latn-CS" dirty="0" smtClean="0"/>
              <a:t>Datum on-line nastave: 20. 03. 2020.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9134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Istraga; i sudsko obezbjeđenje dokaza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mtClean="0"/>
              <a:t>GLAVNI PRETRES: Pismeni nalaz i mišljenje vještaka biće prihvaćeno kao dokazni materijal samo ako je vještak svjedočio na glavnom pretresu. Dakle, nije dovoljno pročitati pismeni nalaz i mišljenje, osim u zakonom propisanim slučajevima odstupanja od načela neposrednog izvođenja dokaza na glavnom pretresu</a:t>
            </a:r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159954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b="1" smtClean="0"/>
              <a:t>Obavezne vrste vještačenja</a:t>
            </a:r>
            <a:endParaRPr lang="en-US" b="1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Sudskomedicinsko vještačenje</a:t>
            </a:r>
          </a:p>
          <a:p>
            <a:pPr eaLnBrk="1" hangingPunct="1"/>
            <a:r>
              <a:rPr lang="hr-HR" b="1" smtClean="0"/>
              <a:t>Toksikološko vještačenje</a:t>
            </a:r>
            <a:r>
              <a:rPr lang="hr-HR" smtClean="0"/>
              <a:t> </a:t>
            </a:r>
          </a:p>
          <a:p>
            <a:pPr eaLnBrk="1" hangingPunct="1"/>
            <a:r>
              <a:rPr lang="hr-HR" b="1" smtClean="0"/>
              <a:t>Vještačenje tjelesnih povreda</a:t>
            </a:r>
            <a:r>
              <a:rPr lang="hr-HR" smtClean="0"/>
              <a:t> </a:t>
            </a:r>
          </a:p>
          <a:p>
            <a:pPr eaLnBrk="1" hangingPunct="1"/>
            <a:r>
              <a:rPr lang="hr-HR" b="1" smtClean="0"/>
              <a:t>Psihijatrijsko vještačenje</a:t>
            </a:r>
            <a:endParaRPr lang="hr-HR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0058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mtClean="0"/>
              <a:t>sud mora obratiti pažnju na sljedeće</a:t>
            </a:r>
            <a:endParaRPr lang="hr-HR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>
          <a:xfrm>
            <a:off x="2057400" y="1752600"/>
            <a:ext cx="8001000" cy="4267200"/>
          </a:xfrm>
        </p:spPr>
        <p:txBody>
          <a:bodyPr/>
          <a:lstStyle/>
          <a:p>
            <a:r>
              <a:rPr lang="sr-Latn-CS" smtClean="0"/>
              <a:t>da li je vještak ostao u okviru povjerenog mu vještačenja i u granicama svoje struke i vještine</a:t>
            </a:r>
            <a:r>
              <a:rPr lang="it-IT" smtClean="0"/>
              <a:t>, </a:t>
            </a:r>
            <a:endParaRPr lang="hr-HR" smtClean="0"/>
          </a:p>
          <a:p>
            <a:r>
              <a:rPr lang="sr-Latn-CS" smtClean="0"/>
              <a:t>da li je svoja ispitivanja temeljio na objektivno utvrđenim činjenicama</a:t>
            </a:r>
            <a:r>
              <a:rPr lang="it-IT" smtClean="0"/>
              <a:t>, </a:t>
            </a:r>
            <a:endParaRPr lang="hr-HR" smtClean="0"/>
          </a:p>
          <a:p>
            <a:r>
              <a:rPr lang="sr-Latn-CS" smtClean="0"/>
              <a:t>da li je imao dovoljno materijala za vještačenje ili</a:t>
            </a:r>
            <a:r>
              <a:rPr lang="it-IT" smtClean="0"/>
              <a:t> </a:t>
            </a:r>
            <a:endParaRPr lang="hr-HR" smtClean="0"/>
          </a:p>
          <a:p>
            <a:r>
              <a:rPr lang="sr-Latn-CS" smtClean="0"/>
              <a:t>da li su metode koje je vještak koristio opštepriznate i prihvaćene</a:t>
            </a:r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90214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mtClean="0"/>
              <a:t>Ko je vještak?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CS" b="1" smtClean="0"/>
              <a:t>Vještak je nezainteresovana osoba koja raspolaže posebnim stručnim znanjem i koju je tužilac</a:t>
            </a:r>
            <a:r>
              <a:rPr lang="it-IT" b="1" smtClean="0"/>
              <a:t>, </a:t>
            </a:r>
            <a:r>
              <a:rPr lang="sr-Latn-CS" b="1" smtClean="0"/>
              <a:t>odnosno sud</a:t>
            </a:r>
            <a:r>
              <a:rPr lang="it-IT" b="1" smtClean="0"/>
              <a:t>, </a:t>
            </a:r>
            <a:r>
              <a:rPr lang="sr-Latn-CS" b="1" smtClean="0"/>
              <a:t>pozvao da mu pomogne prilikom utvrđivanja </a:t>
            </a:r>
            <a:r>
              <a:rPr lang="sr-Latn-CS" b="1" u="sng" smtClean="0"/>
              <a:t>važnih činjenica</a:t>
            </a:r>
            <a:r>
              <a:rPr lang="sr-Latn-CS" b="1" smtClean="0"/>
              <a:t> u krivičnom postupku</a:t>
            </a:r>
            <a:r>
              <a:rPr lang="hr-HR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020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mtClean="0"/>
              <a:t>A šta je vještačenje?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CS" b="1" smtClean="0"/>
              <a:t>	Vještačenje je procesna radnja u okviru koje vještak</a:t>
            </a:r>
            <a:r>
              <a:rPr lang="it-IT" b="1" smtClean="0"/>
              <a:t>, </a:t>
            </a:r>
            <a:r>
              <a:rPr lang="sr-Latn-CS" b="1" smtClean="0"/>
              <a:t>kao osoba koja raspolaže posebnim naučnim ili stručnim znanjem i umijećem</a:t>
            </a:r>
            <a:r>
              <a:rPr lang="it-IT" b="1" smtClean="0"/>
              <a:t>, </a:t>
            </a:r>
            <a:r>
              <a:rPr lang="sr-Latn-CS" b="1" smtClean="0"/>
              <a:t>primjenjuje naučna i stručna znanja</a:t>
            </a:r>
            <a:r>
              <a:rPr lang="it-IT" b="1" smtClean="0"/>
              <a:t>, </a:t>
            </a:r>
            <a:r>
              <a:rPr lang="sr-Latn-CS" b="1" smtClean="0"/>
              <a:t>vještine i metode na </a:t>
            </a:r>
            <a:r>
              <a:rPr lang="sr-Latn-CS" b="1" u="sng" smtClean="0"/>
              <a:t>činjenice</a:t>
            </a:r>
            <a:r>
              <a:rPr lang="sr-Latn-CS" b="1" smtClean="0"/>
              <a:t> </a:t>
            </a:r>
            <a:r>
              <a:rPr lang="sr-Latn-CS" b="1" u="sng" smtClean="0"/>
              <a:t>koje predstavljaju predmet vještačenja</a:t>
            </a:r>
            <a:r>
              <a:rPr lang="it-IT" u="sng" smtClean="0"/>
              <a:t> </a:t>
            </a:r>
            <a:endParaRPr lang="hr-HR" u="sng" smtClean="0"/>
          </a:p>
        </p:txBody>
      </p:sp>
    </p:spTree>
    <p:extLst>
      <p:ext uri="{BB962C8B-B14F-4D97-AF65-F5344CB8AC3E}">
        <p14:creationId xmlns:p14="http://schemas.microsoft.com/office/powerpoint/2010/main" val="311069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mtClean="0"/>
              <a:t>Ko ne može biti vještak?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400"/>
              <a:t>osoba koja ne može biti saslušana kao svjedok 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/>
              <a:t>osoba koja je oslobođena dužnosti svjedočenja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/>
              <a:t>osoba prema kojoj je krivično djelo izvršeno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/>
              <a:t>osoba za koju postoji neki od razloga za izuzeće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/>
              <a:t>osoba koja je s osumnjičenim</a:t>
            </a:r>
            <a:r>
              <a:rPr lang="es-ES_tradnl" sz="2400"/>
              <a:t>, </a:t>
            </a:r>
            <a:r>
              <a:rPr lang="sr-Latn-CS" sz="2400"/>
              <a:t>odnosno optuženim ili oštećenim povezana kroz određene radnopravne odnose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/>
              <a:t>osoba koja je saslušana kao svjedok</a:t>
            </a:r>
            <a:endParaRPr lang="hr-HR" sz="2400"/>
          </a:p>
        </p:txBody>
      </p:sp>
    </p:spTree>
    <p:extLst>
      <p:ext uri="{BB962C8B-B14F-4D97-AF65-F5344CB8AC3E}">
        <p14:creationId xmlns:p14="http://schemas.microsoft.com/office/powerpoint/2010/main" val="171476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Sudska praksa – kad je vještačenje relevantno?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hr-HR" dirty="0"/>
              <a:t>Prema odluci Vrhovnog suda FBiH</a:t>
            </a:r>
            <a:r>
              <a:rPr lang="hr-HR" i="1" dirty="0"/>
              <a:t> </a:t>
            </a:r>
            <a:r>
              <a:rPr lang="hr-HR" dirty="0"/>
              <a:t>(03 0 K 007886 12 Kž od 20. 9. 2012)</a:t>
            </a:r>
            <a:r>
              <a:rPr lang="hr-HR" i="1" dirty="0"/>
              <a:t> vještačenje je </a:t>
            </a:r>
            <a:r>
              <a:rPr lang="hr-HR" i="1" u="sng" dirty="0"/>
              <a:t>relevantno</a:t>
            </a:r>
            <a:r>
              <a:rPr lang="hr-HR" i="1" dirty="0"/>
              <a:t> samo ako je izvršeno od strane vještaka koji je po svom stručnom znanju i profesiji pozvan da o određenim činjenicama da svoj nalaz i </a:t>
            </a:r>
            <a:r>
              <a:rPr lang="hr-HR" i="1" dirty="0" smtClean="0"/>
              <a:t>mišljenje </a:t>
            </a:r>
            <a:endParaRPr lang="bs-Latn-BA" dirty="0"/>
          </a:p>
          <a:p>
            <a:pPr>
              <a:defRPr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4710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Prema sudskoj praksi:</a:t>
            </a:r>
            <a:endParaRPr lang="bs-Latn-B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hr-HR" dirty="0" smtClean="0"/>
              <a:t>bez </a:t>
            </a:r>
            <a:r>
              <a:rPr lang="hr-HR" dirty="0"/>
              <a:t>obzira na to što tužilac </a:t>
            </a:r>
            <a:r>
              <a:rPr lang="hr-HR" u="sng" dirty="0"/>
              <a:t>rukovodi </a:t>
            </a:r>
            <a:r>
              <a:rPr lang="hr-HR" dirty="0"/>
              <a:t>vještačenjem, on ne mora prisustvovati </a:t>
            </a:r>
            <a:r>
              <a:rPr lang="hr-HR" dirty="0" smtClean="0"/>
              <a:t>vještačenju: </a:t>
            </a:r>
            <a:r>
              <a:rPr lang="hr-HR" i="1" dirty="0" smtClean="0"/>
              <a:t>dokazi </a:t>
            </a:r>
            <a:r>
              <a:rPr lang="hr-HR" i="1" dirty="0"/>
              <a:t>prikupljeni sudsko-medicinskim vještačenjem nisu nezakoniti zbog toga što tužilac nije prisustvovao </a:t>
            </a:r>
            <a:r>
              <a:rPr lang="hr-HR" i="1" dirty="0" smtClean="0"/>
              <a:t>vještačenju </a:t>
            </a:r>
            <a:r>
              <a:rPr lang="hr-HR" dirty="0" smtClean="0"/>
              <a:t>(Vrhovni </a:t>
            </a:r>
            <a:r>
              <a:rPr lang="hr-HR" dirty="0"/>
              <a:t>sud RS, 12 0 K 000011 12 Kž 8 od 17. 4. 2012</a:t>
            </a:r>
            <a:r>
              <a:rPr lang="hr-HR" dirty="0" smtClean="0"/>
              <a:t>.) </a:t>
            </a:r>
            <a:endParaRPr lang="bs-Latn-BA" dirty="0"/>
          </a:p>
          <a:p>
            <a:pPr>
              <a:defRPr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6934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hr-HR" dirty="0"/>
              <a:t>vještačenje </a:t>
            </a:r>
            <a:r>
              <a:rPr lang="hr-HR" dirty="0" smtClean="0"/>
              <a:t>se preduzima</a:t>
            </a:r>
            <a:r>
              <a:rPr lang="hr-HR" dirty="0"/>
              <a:t>: – u predistražnom postupku, – u istrazi, – u okviru sudskog obezbjeđenja dokaza u toku istrage i postupka optuživanja, te – na glavnom </a:t>
            </a:r>
            <a:r>
              <a:rPr lang="hr-HR" dirty="0" smtClean="0"/>
              <a:t>pretresu</a:t>
            </a:r>
          </a:p>
          <a:p>
            <a:pPr marL="0" indent="0" algn="ctr">
              <a:buNone/>
              <a:defRPr/>
            </a:pPr>
            <a:endParaRPr lang="hr-HR" dirty="0"/>
          </a:p>
          <a:p>
            <a:pPr marL="0" indent="0" algn="ctr">
              <a:buNone/>
              <a:defRPr/>
            </a:pPr>
            <a:r>
              <a:rPr lang="hr-HR" dirty="0"/>
              <a:t>Pismenu naredbu za vještačenje izdaje tužilac ili sud</a:t>
            </a:r>
            <a:endParaRPr lang="bs-Latn-BA" dirty="0"/>
          </a:p>
          <a:p>
            <a:pPr>
              <a:defRPr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2306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Prema stavovima sudske prakse (US, VS)</a:t>
            </a:r>
            <a:endParaRPr lang="bs-Latn-BA" smtClean="0"/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/>
              <a:t>ako odbrana u vlastitoj režiji angažuje vještaka (od strane suda nije dobio naredbu za vještačenje): vještačenje je urađeno po nalogu odbrane i van krivičnog postupka; </a:t>
            </a:r>
          </a:p>
          <a:p>
            <a:pPr marL="0" indent="0">
              <a:buNone/>
            </a:pPr>
            <a:r>
              <a:rPr lang="hr-HR" i="1"/>
              <a:t>vještačenje koje je izvršeno izvan krivičnog postupka ne može se koristiti ni onda kada je ono izvršeno od priznatih stručnjaka, organa ili institucija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9923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3400"/>
              <a:t>Postupak vještačenja:</a:t>
            </a:r>
            <a:br>
              <a:rPr lang="hr-HR" sz="3400"/>
            </a:br>
            <a:endParaRPr lang="en-US" sz="340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smtClean="0"/>
              <a:t>	- uvodna faza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smtClean="0"/>
              <a:t>	- operativna faza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smtClean="0"/>
              <a:t>	- zaključna faza </a:t>
            </a:r>
            <a:r>
              <a:rPr lang="en-US" smtClean="0"/>
              <a:t> </a:t>
            </a:r>
            <a:endParaRPr lang="hr-HR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hr-HR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hr-HR" smtClean="0"/>
              <a:t>nakon naređivanja, organizovanja i preduzimanja vještačenja, te davanja nalaza i mišljenja vještak se saslušava u krivičnom postupku!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072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451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UTVRĐIVANJE ČINJENICA U KRIVIČNOM POSTUPKU I PROCESNE RADNJE DOKAZIVANJA</vt:lpstr>
      <vt:lpstr>Ko je vještak?</vt:lpstr>
      <vt:lpstr>A šta je vještačenje?</vt:lpstr>
      <vt:lpstr>Ko ne može biti vještak?</vt:lpstr>
      <vt:lpstr>Sudska praksa – kad je vještačenje relevantno?</vt:lpstr>
      <vt:lpstr>Prema sudskoj praksi:</vt:lpstr>
      <vt:lpstr>PowerPoint Presentation</vt:lpstr>
      <vt:lpstr>Prema stavovima sudske prakse (US, VS)</vt:lpstr>
      <vt:lpstr>Postupak vještačenja: </vt:lpstr>
      <vt:lpstr>Istraga; i sudsko obezbjeđenje dokaza</vt:lpstr>
      <vt:lpstr>Obavezne vrste vještačenja</vt:lpstr>
      <vt:lpstr>sud mora obratiti pažnju na sljedeće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UTVRĐIVANJE ČINJENICA U KRIVIČNOM POSTUPKU I PROCESNE RADNJE DOKAZIVANJA</dc:title>
  <dc:creator>H</dc:creator>
  <cp:lastModifiedBy>H</cp:lastModifiedBy>
  <cp:revision>1</cp:revision>
  <dcterms:created xsi:type="dcterms:W3CDTF">2020-03-19T17:18:35Z</dcterms:created>
  <dcterms:modified xsi:type="dcterms:W3CDTF">2020-03-19T17:19:46Z</dcterms:modified>
</cp:coreProperties>
</file>