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267691"/>
            <a:ext cx="6815669" cy="2244436"/>
          </a:xfrm>
        </p:spPr>
        <p:txBody>
          <a:bodyPr/>
          <a:lstStyle/>
          <a:p>
            <a:br>
              <a:rPr lang="bs-Latn-BA" sz="4500" dirty="0"/>
            </a:br>
            <a:br>
              <a:rPr lang="bs-Latn-BA" sz="4500" dirty="0"/>
            </a:br>
            <a:br>
              <a:rPr lang="bs-Latn-BA" sz="4500" dirty="0"/>
            </a:br>
            <a:r>
              <a:rPr lang="bs-Latn-BA" sz="4000" b="1" dirty="0"/>
              <a:t>PRETRESANJE STANA, PROSTORIJA I OSOBA </a:t>
            </a:r>
            <a:br>
              <a:rPr lang="bs-Latn-BA" sz="4000" b="1" dirty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bs-Latn-BA" dirty="0"/>
          </a:p>
          <a:p>
            <a:endParaRPr lang="bs-Latn-BA" dirty="0"/>
          </a:p>
          <a:p>
            <a:r>
              <a:rPr lang="bs-Latn-BA" b="1" dirty="0"/>
              <a:t>Sarajevo, 13. 03. </a:t>
            </a:r>
            <a:r>
              <a:rPr lang="bs-Latn-BA" b="1"/>
              <a:t>2020. </a:t>
            </a:r>
            <a:r>
              <a:rPr lang="bs-Latn-BA" b="1" dirty="0"/>
              <a:t>godine        ass. Ena Gotovuša, MA iur.</a:t>
            </a:r>
            <a:r>
              <a:rPr lang="bs-Latn-B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3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23456"/>
            <a:ext cx="9601196" cy="1589808"/>
          </a:xfrm>
        </p:spPr>
        <p:txBody>
          <a:bodyPr>
            <a:normAutofit/>
          </a:bodyPr>
          <a:lstStyle/>
          <a:p>
            <a:r>
              <a:rPr lang="bs-Latn-BA" b="1" dirty="0"/>
              <a:t>Sadržaj naredbe za pretresanje</a:t>
            </a:r>
            <a:r>
              <a:rPr lang="bs-Latn-BA" dirty="0"/>
              <a:t> </a:t>
            </a:r>
            <a:br>
              <a:rPr lang="bs-Latn-BA" dirty="0"/>
            </a:br>
            <a:r>
              <a:rPr lang="bs-Latn-BA" dirty="0"/>
              <a:t>čl. 58 ZKP BiH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9909"/>
            <a:ext cx="9601196" cy="383424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 Da sud izdaje naredbu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Ko je zahtijevao izdavanje naredbe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Svrha pretresanja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Opis osobe koju treba pronaći ili opis stvari koje su predmet pretresanja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Uputstvo da se naredba ima izvršiti između 6 sati i 21 sat ili ovlaštenje da se naredba može izvršiti u bilo koje vrijeme  ako to sud izričiti odredi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Ovlaštenje izvršiocu naredbe da može bez prethodne najave ući u prostorije koje se imaju pretresti ako sud to izričito odredi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Uputstvo da se naredba i oduzete stvari donesu u sud bez odlaganja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Pouka osumnjičenom na pravo da branioca i da se pretresanje može izvršiti i bez prisustva branioca ako to zahtijevaju izuzetne okolnosti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011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Pojmovi za zapamtiti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s-Latn-BA" sz="4000" b="1" dirty="0"/>
              <a:t>SOLENITETNI SVJEDOCI  </a:t>
            </a:r>
            <a:r>
              <a:rPr lang="bs-Latn-BA" sz="4000" b="1"/>
              <a:t>- GRAĐANI VAN </a:t>
            </a:r>
            <a:r>
              <a:rPr lang="bs-Latn-BA" sz="4000" b="1" dirty="0"/>
              <a:t>SLUŽBE ORGANA KOJI VRŠI PRETRESANJE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0345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4628"/>
            <a:ext cx="9601196" cy="644236"/>
          </a:xfrm>
        </p:spPr>
        <p:txBody>
          <a:bodyPr>
            <a:normAutofit fontScale="90000"/>
          </a:bodyPr>
          <a:lstStyle/>
          <a:p>
            <a:r>
              <a:rPr lang="bs-Latn-BA" dirty="0"/>
              <a:t>PODSJETNIK: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927" y="1298865"/>
            <a:ext cx="10577945" cy="48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97527"/>
            <a:ext cx="9601196" cy="4878341"/>
          </a:xfrm>
        </p:spPr>
        <p:txBody>
          <a:bodyPr>
            <a:normAutofit lnSpcReduction="10000"/>
          </a:bodyPr>
          <a:lstStyle/>
          <a:p>
            <a:r>
              <a:rPr lang="bs-Latn-BA" b="1" dirty="0"/>
              <a:t>KRIVIČNI  ZAKON BiH: </a:t>
            </a:r>
          </a:p>
          <a:p>
            <a:r>
              <a:rPr lang="en-US" b="1" dirty="0" err="1"/>
              <a:t>Oduzimanje</a:t>
            </a:r>
            <a:r>
              <a:rPr lang="en-US" b="1" dirty="0"/>
              <a:t> </a:t>
            </a:r>
            <a:r>
              <a:rPr lang="en-US" b="1" dirty="0" err="1"/>
              <a:t>predmeta</a:t>
            </a:r>
            <a:r>
              <a:rPr lang="en-US" b="1" dirty="0"/>
              <a:t> </a:t>
            </a:r>
            <a:r>
              <a:rPr lang="en-US" b="1" dirty="0" err="1"/>
              <a:t>Član</a:t>
            </a:r>
            <a:r>
              <a:rPr lang="en-US" b="1" dirty="0"/>
              <a:t> 74 </a:t>
            </a:r>
            <a:r>
              <a:rPr lang="en-US" dirty="0"/>
              <a:t> </a:t>
            </a:r>
            <a:endParaRPr lang="bs-Latn-BA" dirty="0"/>
          </a:p>
          <a:p>
            <a:endParaRPr lang="bs-Latn-BA" dirty="0"/>
          </a:p>
          <a:p>
            <a:pPr algn="just"/>
            <a:r>
              <a:rPr lang="bs-Latn-BA" b="1" dirty="0"/>
              <a:t>(1) </a:t>
            </a:r>
            <a:r>
              <a:rPr lang="en-US" b="1" dirty="0" err="1"/>
              <a:t>Predmeti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bilo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način</a:t>
            </a:r>
            <a:r>
              <a:rPr lang="en-US" b="1" dirty="0"/>
              <a:t>, u </a:t>
            </a:r>
            <a:r>
              <a:rPr lang="en-US" b="1" dirty="0" err="1"/>
              <a:t>cjelini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djelimično</a:t>
            </a:r>
            <a:r>
              <a:rPr lang="en-US" b="1" dirty="0"/>
              <a:t>, </a:t>
            </a:r>
            <a:r>
              <a:rPr lang="en-US" b="1" dirty="0" err="1"/>
              <a:t>upotrijebljeni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bili</a:t>
            </a:r>
            <a:r>
              <a:rPr lang="en-US" b="1" dirty="0"/>
              <a:t> </a:t>
            </a:r>
            <a:r>
              <a:rPr lang="en-US" b="1" dirty="0" err="1"/>
              <a:t>namijenjeni</a:t>
            </a:r>
            <a:r>
              <a:rPr lang="en-US" b="1" dirty="0"/>
              <a:t> da </a:t>
            </a:r>
            <a:r>
              <a:rPr lang="en-US" b="1" dirty="0" err="1"/>
              <a:t>budu</a:t>
            </a:r>
            <a:r>
              <a:rPr lang="en-US" b="1" dirty="0"/>
              <a:t> </a:t>
            </a:r>
            <a:r>
              <a:rPr lang="en-US" b="1" dirty="0" err="1"/>
              <a:t>upotrijebljeni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počinjenje</a:t>
            </a:r>
            <a:r>
              <a:rPr lang="en-US" b="1" dirty="0"/>
              <a:t> </a:t>
            </a:r>
            <a:r>
              <a:rPr lang="en-US" b="1" dirty="0" err="1"/>
              <a:t>krivičnog</a:t>
            </a:r>
            <a:r>
              <a:rPr lang="en-US" b="1" dirty="0"/>
              <a:t> </a:t>
            </a:r>
            <a:r>
              <a:rPr lang="en-US" b="1" dirty="0" err="1"/>
              <a:t>djela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nastali</a:t>
            </a:r>
            <a:r>
              <a:rPr lang="en-US" b="1" dirty="0"/>
              <a:t> </a:t>
            </a:r>
            <a:r>
              <a:rPr lang="en-US" b="1" dirty="0" err="1"/>
              <a:t>počinjenjem</a:t>
            </a:r>
            <a:r>
              <a:rPr lang="en-US" b="1" dirty="0"/>
              <a:t> </a:t>
            </a:r>
            <a:r>
              <a:rPr lang="en-US" b="1" dirty="0" err="1"/>
              <a:t>krivičnog</a:t>
            </a:r>
            <a:r>
              <a:rPr lang="en-US" b="1" dirty="0"/>
              <a:t> </a:t>
            </a:r>
            <a:r>
              <a:rPr lang="en-US" b="1" dirty="0" err="1"/>
              <a:t>djela</a:t>
            </a:r>
            <a:r>
              <a:rPr lang="en-US" b="1" dirty="0"/>
              <a:t> </a:t>
            </a:r>
            <a:r>
              <a:rPr lang="en-US" b="1" dirty="0" err="1"/>
              <a:t>oduzeće</a:t>
            </a:r>
            <a:r>
              <a:rPr lang="en-US" b="1" dirty="0"/>
              <a:t> se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svojina</a:t>
            </a:r>
            <a:r>
              <a:rPr lang="en-US" b="1" dirty="0"/>
              <a:t> </a:t>
            </a:r>
            <a:r>
              <a:rPr lang="en-US" b="1" dirty="0" err="1"/>
              <a:t>počinioca</a:t>
            </a:r>
            <a:r>
              <a:rPr lang="en-US" b="1" dirty="0"/>
              <a:t>. </a:t>
            </a:r>
            <a:endParaRPr lang="bs-Latn-BA" b="1" dirty="0"/>
          </a:p>
          <a:p>
            <a:pPr algn="just"/>
            <a:r>
              <a:rPr lang="en-US" b="1" dirty="0"/>
              <a:t>(2) </a:t>
            </a:r>
            <a:r>
              <a:rPr lang="en-US" b="1" dirty="0" err="1"/>
              <a:t>Predmeti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stava</a:t>
            </a:r>
            <a:r>
              <a:rPr lang="en-US" b="1" dirty="0"/>
              <a:t> (1) </a:t>
            </a:r>
            <a:r>
              <a:rPr lang="en-US" b="1" dirty="0" err="1"/>
              <a:t>ovog</a:t>
            </a:r>
            <a:r>
              <a:rPr lang="en-US" b="1" dirty="0"/>
              <a:t> </a:t>
            </a:r>
            <a:r>
              <a:rPr lang="en-US" b="1" dirty="0" err="1"/>
              <a:t>člana</a:t>
            </a:r>
            <a:r>
              <a:rPr lang="en-US" b="1" dirty="0"/>
              <a:t> </a:t>
            </a:r>
            <a:r>
              <a:rPr lang="en-US" b="1" dirty="0" err="1"/>
              <a:t>oduzeće</a:t>
            </a:r>
            <a:r>
              <a:rPr lang="en-US" b="1" dirty="0"/>
              <a:t> se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kad</a:t>
            </a:r>
            <a:r>
              <a:rPr lang="en-US" b="1" dirty="0"/>
              <a:t> </a:t>
            </a:r>
            <a:r>
              <a:rPr lang="en-US" b="1" dirty="0" err="1"/>
              <a:t>nisu</a:t>
            </a:r>
            <a:r>
              <a:rPr lang="en-US" b="1" dirty="0"/>
              <a:t> </a:t>
            </a:r>
            <a:r>
              <a:rPr lang="en-US" b="1" dirty="0" err="1"/>
              <a:t>svojina</a:t>
            </a:r>
            <a:r>
              <a:rPr lang="en-US" b="1" dirty="0"/>
              <a:t> </a:t>
            </a:r>
            <a:r>
              <a:rPr lang="en-US" b="1" dirty="0" err="1"/>
              <a:t>počinioca</a:t>
            </a:r>
            <a:r>
              <a:rPr lang="en-US" b="1" dirty="0"/>
              <a:t>, </a:t>
            </a:r>
            <a:r>
              <a:rPr lang="en-US" b="1" dirty="0" err="1"/>
              <a:t>ali</a:t>
            </a:r>
            <a:r>
              <a:rPr lang="en-US" b="1" dirty="0"/>
              <a:t> se time ne </a:t>
            </a:r>
            <a:r>
              <a:rPr lang="en-US" b="1" dirty="0" err="1"/>
              <a:t>dira</a:t>
            </a:r>
            <a:r>
              <a:rPr lang="en-US" b="1" dirty="0"/>
              <a:t> u </a:t>
            </a:r>
            <a:r>
              <a:rPr lang="en-US" b="1" dirty="0" err="1"/>
              <a:t>prava</a:t>
            </a:r>
            <a:r>
              <a:rPr lang="en-US" b="1" dirty="0"/>
              <a:t> </a:t>
            </a:r>
            <a:r>
              <a:rPr lang="en-US" b="1" dirty="0" err="1"/>
              <a:t>trećih</a:t>
            </a:r>
            <a:r>
              <a:rPr lang="en-US" b="1" dirty="0"/>
              <a:t> </a:t>
            </a:r>
            <a:r>
              <a:rPr lang="en-US" b="1" dirty="0" err="1"/>
              <a:t>lica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naknadu</a:t>
            </a:r>
            <a:r>
              <a:rPr lang="en-US" b="1" dirty="0"/>
              <a:t> </a:t>
            </a:r>
            <a:r>
              <a:rPr lang="en-US" b="1" dirty="0" err="1"/>
              <a:t>štete</a:t>
            </a:r>
            <a:r>
              <a:rPr lang="en-US" b="1" dirty="0"/>
              <a:t> od </a:t>
            </a:r>
            <a:r>
              <a:rPr lang="en-US" b="1" dirty="0" err="1"/>
              <a:t>počinilaca</a:t>
            </a:r>
            <a:r>
              <a:rPr lang="en-US" b="1" dirty="0"/>
              <a:t>. 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9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509155"/>
            <a:ext cx="10723418" cy="6047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s-Latn-BA" sz="2200" b="1" dirty="0"/>
              <a:t>Pregled prijevoznih sredstava, putnika i prtljaga i određenih objekata i prostorija državnih organa, javnih preduzeća i ustanova </a:t>
            </a:r>
            <a:r>
              <a:rPr lang="bs-Latn-BA" sz="2200" b="1" i="1" dirty="0"/>
              <a:t>(ex officio) </a:t>
            </a:r>
            <a:endParaRPr lang="bs-Latn-BA" sz="2200" b="1" dirty="0"/>
          </a:p>
          <a:p>
            <a:pPr marL="0" indent="0" algn="just">
              <a:buNone/>
            </a:pPr>
            <a:endParaRPr lang="bs-Latn-BA" sz="2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bs-Latn-BA" sz="2200" b="1" dirty="0"/>
              <a:t>Pretresanje stana, prostorija, pokretnih stvari i osoba (sa sudskom naredbom ili bez nje) </a:t>
            </a:r>
          </a:p>
          <a:p>
            <a:pPr marL="0" indent="0" algn="just">
              <a:buNone/>
            </a:pPr>
            <a:endParaRPr lang="bs-Latn-BA" sz="2200" b="1" dirty="0"/>
          </a:p>
          <a:p>
            <a:pPr marL="0" indent="0" algn="just">
              <a:buNone/>
            </a:pPr>
            <a:r>
              <a:rPr lang="bs-Latn-BA" sz="2200" b="1" dirty="0"/>
              <a:t>OBOJE PROVODE OVLAŠTENA SLUŽBENA LICA </a:t>
            </a:r>
          </a:p>
          <a:p>
            <a:pPr marL="0" indent="0" algn="just">
              <a:buNone/>
            </a:pPr>
            <a:r>
              <a:rPr lang="bs-Latn-BA" sz="2200" b="1" dirty="0"/>
              <a:t>PREGLED – IZVIDNA RADNJA, SAZNANJA PRIBAVLJENA NE MOGU SE KORISTITI KAO DOKAZ U KRIVIČNOM POSTUPKU </a:t>
            </a:r>
          </a:p>
          <a:p>
            <a:pPr marL="0" indent="0" algn="just">
              <a:buNone/>
            </a:pPr>
            <a:r>
              <a:rPr lang="bs-Latn-BA" sz="2200" b="1" dirty="0"/>
              <a:t>REZULTATI PRETRESANJA – MOGU SE KORISTITI U KRIVIČNOM POSTUPKU </a:t>
            </a:r>
          </a:p>
          <a:p>
            <a:pPr marL="0" indent="0" algn="just">
              <a:buNone/>
            </a:pPr>
            <a:r>
              <a:rPr lang="bs-Latn-BA" sz="2200" b="1" dirty="0"/>
              <a:t>PRETRESANJE SKRIVENIH PROSTORA – PRETRESANJE </a:t>
            </a:r>
          </a:p>
          <a:p>
            <a:pPr marL="0" indent="0" algn="just">
              <a:buNone/>
            </a:pPr>
            <a:endParaRPr lang="bs-Latn-BA" sz="2200" b="1" dirty="0"/>
          </a:p>
        </p:txBody>
      </p:sp>
      <p:sp>
        <p:nvSpPr>
          <p:cNvPr id="6" name="Not Equal 5"/>
          <p:cNvSpPr/>
          <p:nvPr/>
        </p:nvSpPr>
        <p:spPr>
          <a:xfrm>
            <a:off x="4717473" y="1194955"/>
            <a:ext cx="1548245" cy="685800"/>
          </a:xfrm>
          <a:prstGeom prst="mathNotEqual">
            <a:avLst>
              <a:gd name="adj1" fmla="val 23520"/>
              <a:gd name="adj2" fmla="val 6491995"/>
              <a:gd name="adj3" fmla="val 11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3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PRAVNI STAVOVI: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Naglašavaju</a:t>
            </a:r>
            <a:r>
              <a:rPr lang="en-US" dirty="0"/>
              <a:t> da se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pregleda</a:t>
            </a:r>
            <a:r>
              <a:rPr lang="en-US" dirty="0"/>
              <a:t> </a:t>
            </a:r>
            <a:r>
              <a:rPr lang="en-US" dirty="0" err="1"/>
              <a:t>zatvoreni</a:t>
            </a:r>
            <a:r>
              <a:rPr lang="en-US" dirty="0"/>
              <a:t> </a:t>
            </a:r>
            <a:r>
              <a:rPr lang="en-US" dirty="0" err="1"/>
              <a:t>prostori</a:t>
            </a:r>
            <a:r>
              <a:rPr lang="en-US" dirty="0"/>
              <a:t> ne </a:t>
            </a:r>
            <a:r>
              <a:rPr lang="en-US" dirty="0" err="1"/>
              <a:t>otvaraju</a:t>
            </a:r>
            <a:r>
              <a:rPr lang="en-US" dirty="0"/>
              <a:t>, </a:t>
            </a:r>
            <a:r>
              <a:rPr lang="en-US" dirty="0" err="1"/>
              <a:t>niti</a:t>
            </a:r>
            <a:r>
              <a:rPr lang="en-US" dirty="0"/>
              <a:t> se </a:t>
            </a:r>
            <a:r>
              <a:rPr lang="en-US" dirty="0" err="1"/>
              <a:t>objekti</a:t>
            </a:r>
            <a:r>
              <a:rPr lang="en-US" dirty="0"/>
              <a:t> (</a:t>
            </a:r>
            <a:r>
              <a:rPr lang="en-US" dirty="0" err="1"/>
              <a:t>pokretnine</a:t>
            </a:r>
            <a:r>
              <a:rPr lang="en-US" dirty="0"/>
              <a:t>, </a:t>
            </a:r>
            <a:r>
              <a:rPr lang="en-US" dirty="0" err="1"/>
              <a:t>dijelovi</a:t>
            </a:r>
            <a:r>
              <a:rPr lang="en-US" dirty="0"/>
              <a:t> </a:t>
            </a:r>
            <a:r>
              <a:rPr lang="en-US" dirty="0" err="1"/>
              <a:t>nekretnina</a:t>
            </a:r>
            <a:r>
              <a:rPr lang="en-US" dirty="0"/>
              <a:t>) </a:t>
            </a:r>
            <a:r>
              <a:rPr lang="en-US" dirty="0" err="1"/>
              <a:t>demontiraju</a:t>
            </a:r>
            <a:r>
              <a:rPr lang="en-US" dirty="0"/>
              <a:t> (</a:t>
            </a:r>
            <a:r>
              <a:rPr lang="en-US" dirty="0" err="1"/>
              <a:t>nasilno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nenasilno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posebnog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ističu</a:t>
            </a:r>
            <a:r>
              <a:rPr lang="en-US" dirty="0"/>
              <a:t> da je </a:t>
            </a:r>
            <a:r>
              <a:rPr lang="en-US" dirty="0" err="1"/>
              <a:t>dopušteno</a:t>
            </a:r>
            <a:r>
              <a:rPr lang="en-US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tehničkih</a:t>
            </a:r>
            <a:r>
              <a:rPr lang="en-US" dirty="0"/>
              <a:t> </a:t>
            </a:r>
            <a:r>
              <a:rPr lang="en-US" dirty="0" err="1"/>
              <a:t>pomagala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vanjski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,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detektora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metal,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dresiranih</a:t>
            </a:r>
            <a:r>
              <a:rPr lang="en-US" dirty="0"/>
              <a:t> </a:t>
            </a:r>
            <a:r>
              <a:rPr lang="en-US" dirty="0" err="1"/>
              <a:t>pasa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njuhom</a:t>
            </a:r>
            <a:r>
              <a:rPr lang="en-US" dirty="0"/>
              <a:t> </a:t>
            </a:r>
            <a:r>
              <a:rPr lang="en-US" dirty="0" err="1"/>
              <a:t>otkrivaju</a:t>
            </a:r>
            <a:r>
              <a:rPr lang="en-US" dirty="0"/>
              <a:t> </a:t>
            </a:r>
            <a:r>
              <a:rPr lang="en-US" dirty="0" err="1"/>
              <a:t>pojedine</a:t>
            </a:r>
            <a:r>
              <a:rPr lang="en-US" dirty="0"/>
              <a:t> </a:t>
            </a:r>
            <a:r>
              <a:rPr lang="en-US" dirty="0" err="1"/>
              <a:t>tvari</a:t>
            </a:r>
            <a:r>
              <a:rPr lang="en-US" dirty="0"/>
              <a:t> (</a:t>
            </a:r>
            <a:r>
              <a:rPr lang="en-US" dirty="0" err="1"/>
              <a:t>drogu</a:t>
            </a:r>
            <a:r>
              <a:rPr lang="en-US" dirty="0"/>
              <a:t>, </a:t>
            </a:r>
            <a:r>
              <a:rPr lang="en-US" dirty="0" err="1"/>
              <a:t>eksploziv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sl.). </a:t>
            </a:r>
            <a:r>
              <a:rPr lang="en-US" dirty="0" err="1"/>
              <a:t>Nasuprot</a:t>
            </a:r>
            <a:r>
              <a:rPr lang="en-US" dirty="0"/>
              <a:t> tome, u </a:t>
            </a:r>
            <a:r>
              <a:rPr lang="en-US" dirty="0" err="1"/>
              <a:t>pretrazi</a:t>
            </a:r>
            <a:r>
              <a:rPr lang="en-US" dirty="0"/>
              <a:t> se </a:t>
            </a:r>
            <a:r>
              <a:rPr lang="en-US" dirty="0" err="1"/>
              <a:t>zatvoreni</a:t>
            </a:r>
            <a:r>
              <a:rPr lang="en-US" dirty="0"/>
              <a:t> </a:t>
            </a:r>
            <a:r>
              <a:rPr lang="en-US" dirty="0" err="1"/>
              <a:t>prostori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otvarati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silom</a:t>
            </a:r>
            <a:r>
              <a:rPr lang="en-US" dirty="0"/>
              <a:t>!), a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demontirati</a:t>
            </a:r>
            <a:r>
              <a:rPr lang="en-US" dirty="0"/>
              <a:t>.</a:t>
            </a:r>
            <a:endParaRPr lang="bs-Latn-BA" dirty="0"/>
          </a:p>
          <a:p>
            <a:pPr algn="just"/>
            <a:r>
              <a:rPr lang="bs-Latn-BA" dirty="0"/>
              <a:t>Konsulutovati fusnote u predmetnoj lekciji*</a:t>
            </a:r>
          </a:p>
        </p:txBody>
      </p:sp>
    </p:spTree>
    <p:extLst>
      <p:ext uri="{BB962C8B-B14F-4D97-AF65-F5344CB8AC3E}">
        <p14:creationId xmlns:p14="http://schemas.microsoft.com/office/powerpoint/2010/main" val="62800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13" y="-125568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PRETRESANJE STANA, OSTALIH PROSTORIJA I POKRETNIH STVARI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9909"/>
            <a:ext cx="9601196" cy="3865417"/>
          </a:xfrm>
        </p:spPr>
        <p:txBody>
          <a:bodyPr>
            <a:normAutofit lnSpcReduction="10000"/>
          </a:bodyPr>
          <a:lstStyle/>
          <a:p>
            <a:r>
              <a:rPr lang="bs-Latn-BA" b="1" dirty="0"/>
              <a:t>Radnja dokazivanja - Član 51. ZKP BiH </a:t>
            </a:r>
          </a:p>
          <a:p>
            <a:r>
              <a:rPr lang="bs-Latn-BA" b="1" dirty="0"/>
              <a:t> - pojam „stana“ – stambena jedinica, porodična kuća, ali i sporedne prostorije: tavan, podrum, kamp prikolica, balkon...</a:t>
            </a:r>
          </a:p>
          <a:p>
            <a:r>
              <a:rPr lang="bs-Latn-BA" b="1" dirty="0"/>
              <a:t> - sprovođenje istrage </a:t>
            </a:r>
          </a:p>
          <a:p>
            <a:r>
              <a:rPr lang="bs-Latn-BA" b="1" dirty="0"/>
              <a:t> 1. uslov „dovoljno osnova za sumnju“: vjerovatnost o postojanju činjenica, određeni nivo sumnje koji se nalazi između osnova sumnje i osnovane sumnje</a:t>
            </a:r>
          </a:p>
          <a:p>
            <a:r>
              <a:rPr lang="bs-Latn-BA" b="1" dirty="0">
                <a:solidFill>
                  <a:srgbClr val="FF0000"/>
                </a:solidFill>
              </a:rPr>
              <a:t>2. Kumulativno mora postojati vjerovatnost da je izvršeno krivično djelo.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442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Zaključak: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/>
              <a:t>KUMULATIVNO MORA POSTOJATI: </a:t>
            </a:r>
          </a:p>
          <a:p>
            <a:pPr algn="just"/>
            <a:r>
              <a:rPr lang="bs-Latn-BA" dirty="0"/>
              <a:t> - VJEROVATNOST DA JE IZVRŠENO KRIVIČNO DJELO</a:t>
            </a:r>
          </a:p>
          <a:p>
            <a:pPr algn="just"/>
            <a:r>
              <a:rPr lang="bs-Latn-BA" dirty="0"/>
              <a:t> - DOVOLJNO OSNOVA ZA SUMNJU DA ĆE SE PRETRESANJEM POSTIĆI ODREĐENI CILJ/EVI. </a:t>
            </a:r>
          </a:p>
          <a:p>
            <a:pPr algn="just"/>
            <a:r>
              <a:rPr lang="bs-Latn-BA" dirty="0"/>
              <a:t> - uživanje imuniteta ...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7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Prema kome se može preduzeti pretresanje: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 - osumnjičenom, odnosno optuženom </a:t>
            </a:r>
          </a:p>
          <a:p>
            <a:r>
              <a:rPr lang="bs-Latn-BA" dirty="0"/>
              <a:t> - na sva druga lica za koja postoji dovoljno osnova za sumnju da će se u njihovom stanu, ostalim prostorijama ili drugim pokretnim stvarima pronaći učinilac, saučesnika, tragovi KD ili predmeti važni za postupak.</a:t>
            </a:r>
          </a:p>
          <a:p>
            <a:r>
              <a:rPr lang="bs-Latn-BA" dirty="0"/>
              <a:t>Pretresanje – dokazna radnja – sadrži prinudni karakter prema osumnjičenom i osobama koje su oslobođene dužnosti svjedočenja.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55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600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   PRETRESANJE STANA, PROSTORIJA I OSOBA  </vt:lpstr>
      <vt:lpstr>PODSJETNIK: </vt:lpstr>
      <vt:lpstr>PowerPoint Presentation</vt:lpstr>
      <vt:lpstr>PowerPoint Presentation</vt:lpstr>
      <vt:lpstr>PRAVNI STAVOVI: </vt:lpstr>
      <vt:lpstr>PowerPoint Presentation</vt:lpstr>
      <vt:lpstr>PRETRESANJE STANA, OSTALIH PROSTORIJA I POKRETNIH STVARI </vt:lpstr>
      <vt:lpstr>Zaključak: </vt:lpstr>
      <vt:lpstr>Prema kome se može preduzeti pretresanje:  </vt:lpstr>
      <vt:lpstr>Sadržaj naredbe za pretresanje  čl. 58 ZKP BiH</vt:lpstr>
      <vt:lpstr>Pojmovi za zapamtiti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PRETRESANJE STANA, PROSTORIJA I OSOBA</dc:title>
  <dc:creator>Ane</dc:creator>
  <cp:lastModifiedBy>Ena Gotovuša</cp:lastModifiedBy>
  <cp:revision>14</cp:revision>
  <dcterms:created xsi:type="dcterms:W3CDTF">2019-03-21T20:40:40Z</dcterms:created>
  <dcterms:modified xsi:type="dcterms:W3CDTF">2020-03-12T19:44:04Z</dcterms:modified>
</cp:coreProperties>
</file>