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6F1B9-BCD1-4D7E-B020-E4873F5EA723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2850F-2DA1-48F2-8AB7-BADB339D803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5667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DC01847-ED9D-490A-A815-1349AB3D2AF4}" type="slidenum">
              <a:rPr lang="bs-Latn-BA"/>
              <a:pPr/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9644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1624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700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0075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8907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8725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446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9822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287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1765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6859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1578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09DB9-8EAD-413B-AA58-984ECEC830BB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07C04-79E3-4680-8FBE-22C6EF7B50DB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912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UTVRĐIVANJE ČINJENICA U KRIVIČNOM POSTUPKU I PROCESNE RADNJE DOKAZIVANJA</a:t>
            </a:r>
            <a:endParaRPr lang="bs-Latn-B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Posebne istražne radnje prema zakonima o krivičnom postupku u BiH i odluci Ustavnog suda BiH od 01. 06. 2017 (U 5/16)</a:t>
            </a:r>
            <a:endParaRPr lang="bs-Latn-BA" dirty="0" smtClean="0"/>
          </a:p>
          <a:p>
            <a:r>
              <a:rPr lang="sr-Latn-CS" dirty="0" smtClean="0"/>
              <a:t>Datum on-line nastave: 27. 03. 2020.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16555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3800"/>
              <a:t>Posebne istražne radnje u BiH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3400"/>
              <a:t>Druge specifičnosti:</a:t>
            </a:r>
          </a:p>
          <a:p>
            <a:pPr lvl="1" eaLnBrk="1" hangingPunct="1">
              <a:buFontTx/>
              <a:buChar char="-"/>
            </a:pPr>
            <a:r>
              <a:rPr lang="hr-HR" sz="3200"/>
              <a:t>“slučajni nalazi”</a:t>
            </a:r>
          </a:p>
          <a:p>
            <a:pPr lvl="1" eaLnBrk="1" hangingPunct="1">
              <a:buFontTx/>
              <a:buChar char="-"/>
            </a:pPr>
            <a:r>
              <a:rPr lang="hr-HR" sz="3200"/>
              <a:t>nedozvoljeni dokazi</a:t>
            </a:r>
          </a:p>
          <a:p>
            <a:pPr lvl="1" eaLnBrk="1" hangingPunct="1">
              <a:buFontTx/>
              <a:buChar char="-"/>
            </a:pPr>
            <a:r>
              <a:rPr lang="hr-HR" sz="3200"/>
              <a:t>pravo na odbranu</a:t>
            </a:r>
          </a:p>
          <a:p>
            <a:pPr lvl="1" eaLnBrk="1" hangingPunct="1">
              <a:buFontTx/>
              <a:buChar char="-"/>
            </a:pPr>
            <a:r>
              <a:rPr lang="hr-HR" sz="3200"/>
              <a:t>izvještaj o preduzetim radnjama</a:t>
            </a:r>
          </a:p>
        </p:txBody>
      </p:sp>
    </p:spTree>
    <p:extLst>
      <p:ext uri="{BB962C8B-B14F-4D97-AF65-F5344CB8AC3E}">
        <p14:creationId xmlns:p14="http://schemas.microsoft.com/office/powerpoint/2010/main" val="201518381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Posebne istražne radnje </a:t>
            </a:r>
            <a:r>
              <a:rPr lang="hr-HR" dirty="0" smtClean="0"/>
              <a:t>su (i o svakoj od njih potreb no je usvojiti određene informacije!):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r-HR" sz="1800"/>
              <a:t>nadzor i tehničko snimanje telekomunikacija,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hr-HR" sz="18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hr-HR" sz="1800"/>
              <a:t>pristup kompjuterskim sistemima i kompjutersko sravnjenje podataka,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sz="1800"/>
          </a:p>
          <a:p>
            <a:pPr eaLnBrk="1" hangingPunct="1">
              <a:lnSpc>
                <a:spcPct val="80000"/>
              </a:lnSpc>
            </a:pPr>
            <a:r>
              <a:rPr lang="hr-HR" sz="1800"/>
              <a:t>nadzor i tehničko snimanje prostorija,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sz="1800"/>
          </a:p>
          <a:p>
            <a:pPr eaLnBrk="1" hangingPunct="1">
              <a:lnSpc>
                <a:spcPct val="80000"/>
              </a:lnSpc>
            </a:pPr>
            <a:r>
              <a:rPr lang="hr-HR" sz="1800"/>
              <a:t>tajno praćenje i tehničko snimanje osoba, transportnih sredstava i predmeta koji stoje u vezi s njima,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sz="1800"/>
          </a:p>
          <a:p>
            <a:pPr eaLnBrk="1" hangingPunct="1">
              <a:lnSpc>
                <a:spcPct val="80000"/>
              </a:lnSpc>
            </a:pPr>
            <a:r>
              <a:rPr lang="hr-HR" sz="1800"/>
              <a:t>korištenje prikrivenih istražitelja i korištenje informatora,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sz="1800"/>
          </a:p>
          <a:p>
            <a:pPr eaLnBrk="1" hangingPunct="1">
              <a:lnSpc>
                <a:spcPct val="80000"/>
              </a:lnSpc>
            </a:pPr>
            <a:r>
              <a:rPr lang="hr-HR" sz="1800"/>
              <a:t>simulirani i kontrolirani otkup predmeta i simulirano davanje potkupnine,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hr-HR" sz="1800"/>
          </a:p>
          <a:p>
            <a:pPr eaLnBrk="1" hangingPunct="1">
              <a:lnSpc>
                <a:spcPct val="80000"/>
              </a:lnSpc>
            </a:pPr>
            <a:r>
              <a:rPr lang="hr-HR" sz="1800"/>
              <a:t>nadzirani prijevoz i isporuka predmeta krivičnog djela. </a:t>
            </a:r>
          </a:p>
          <a:p>
            <a:pPr eaLnBrk="1" hangingPunct="1">
              <a:lnSpc>
                <a:spcPct val="80000"/>
              </a:lnSpc>
            </a:pPr>
            <a:endParaRPr lang="hr-HR" sz="1800"/>
          </a:p>
          <a:p>
            <a:pPr eaLnBrk="1" hangingPunct="1">
              <a:lnSpc>
                <a:spcPct val="80000"/>
              </a:lnSpc>
            </a:pPr>
            <a:endParaRPr lang="hr-HR" sz="1800"/>
          </a:p>
        </p:txBody>
      </p:sp>
    </p:spTree>
    <p:extLst>
      <p:ext uri="{BB962C8B-B14F-4D97-AF65-F5344CB8AC3E}">
        <p14:creationId xmlns:p14="http://schemas.microsoft.com/office/powerpoint/2010/main" val="32816347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Podsjećanje: </a:t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Sa </a:t>
            </a:r>
            <a:r>
              <a:rPr lang="bs-Latn-BA" dirty="0" err="1" smtClean="0"/>
              <a:t>današnjom</a:t>
            </a:r>
            <a:r>
              <a:rPr lang="bs-Latn-BA" dirty="0" smtClean="0"/>
              <a:t> temom zaključujemo ciklus predavanja o utvrđivanju činjenica u krivičnom postupku i radnjama dokazivanja.</a:t>
            </a:r>
          </a:p>
          <a:p>
            <a:r>
              <a:rPr lang="bs-Latn-BA" dirty="0" smtClean="0"/>
              <a:t>Pred vama su prezentacije, koje mogu pomoći u razradi materije kroz obaveznu udžbeničku literaturu.</a:t>
            </a:r>
          </a:p>
          <a:p>
            <a:r>
              <a:rPr lang="bs-Latn-BA" dirty="0" smtClean="0"/>
              <a:t>Pažljivo proučite napomene uz ova predavanja.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01555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Posebne istražne radnje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3000" dirty="0"/>
              <a:t>Privremeno ograničavanje osnovnih prava i sloboda radi prikupljanja dokaznog materijala za krivični postupak</a:t>
            </a:r>
          </a:p>
          <a:p>
            <a:pPr eaLnBrk="1" hangingPunct="1"/>
            <a:r>
              <a:rPr lang="hr-HR" sz="3000" dirty="0" smtClean="0"/>
              <a:t>ESLJP (stavovi): </a:t>
            </a:r>
            <a:r>
              <a:rPr lang="hr-HR" sz="3000" dirty="0"/>
              <a:t>- zakonit cilj društva zaštita od kriminaliteta, - zakonska šema (protiv koga, za koja krivična djela, koliko dugo, ko naređuje, pravo na odbranu, upotreba dokaznog materijala) </a:t>
            </a:r>
          </a:p>
        </p:txBody>
      </p:sp>
    </p:spTree>
    <p:extLst>
      <p:ext uri="{BB962C8B-B14F-4D97-AF65-F5344CB8AC3E}">
        <p14:creationId xmlns:p14="http://schemas.microsoft.com/office/powerpoint/2010/main" val="2419257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/>
              <a:t>ESLJP (</a:t>
            </a:r>
            <a:r>
              <a:rPr lang="hr-HR" sz="3600" i="1"/>
              <a:t>Kvasnica protiv Slovačke, </a:t>
            </a:r>
            <a:r>
              <a:rPr lang="hr-HR" sz="3600"/>
              <a:t>2009), naglašava da je</a:t>
            </a:r>
            <a:endParaRPr lang="bs-Latn-BA" sz="360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smtClean="0"/>
              <a:t>nesporno da se primjenom PIR država miješa u ostvarivanje prava pojedinca iz čl. 8. EKLJP i da je takvo miješanje opravdano u smislu st. 2. čl. 8. samo ako je “u skladu sa zakonom”, teži jednom ili više legitimnih ciljeva navedenih u st. 2, te je “nužno u demokratskom društvu” kako bi se postigao taj cilj ili ciljevi</a:t>
            </a:r>
            <a:endParaRPr lang="bs-Latn-BA" smtClean="0"/>
          </a:p>
        </p:txBody>
      </p:sp>
    </p:spTree>
    <p:extLst>
      <p:ext uri="{BB962C8B-B14F-4D97-AF65-F5344CB8AC3E}">
        <p14:creationId xmlns:p14="http://schemas.microsoft.com/office/powerpoint/2010/main" val="98358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U 5/16 </a:t>
            </a:r>
            <a:r>
              <a:rPr lang="hr-HR" smtClean="0"/>
              <a:t>tač. d) čl. 117. ZKP BiH </a:t>
            </a:r>
            <a:endParaRPr lang="bs-Latn-BA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mtClean="0"/>
              <a:t>odredba nije u skladu sa čl. I/2. u vezi sa čl. II/3.f) Ustava BiH zato što </a:t>
            </a:r>
            <a:r>
              <a:rPr lang="hr-HR" i="1" smtClean="0"/>
              <a:t>zakonodavac nije osigurao da će miješanje u ovo pravo biti u onoj mjeri u kojoj je strogo nužno za očuvanje demokratskih institucija, odnosno nije osigurao razmjer između težine zadiranja u pravo privatnosti i legitimnog cilja koji se želi postići PIR</a:t>
            </a:r>
            <a:r>
              <a:rPr lang="hr-HR" smtClean="0"/>
              <a:t> </a:t>
            </a:r>
            <a:endParaRPr lang="bs-Latn-BA" smtClean="0"/>
          </a:p>
        </p:txBody>
      </p:sp>
    </p:spTree>
    <p:extLst>
      <p:ext uri="{BB962C8B-B14F-4D97-AF65-F5344CB8AC3E}">
        <p14:creationId xmlns:p14="http://schemas.microsoft.com/office/powerpoint/2010/main" val="925097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ZID ZKP BiH, </a:t>
            </a:r>
            <a:br>
              <a:rPr lang="bs-Latn-BA" smtClean="0"/>
            </a:br>
            <a:r>
              <a:rPr lang="bs-Latn-BA" smtClean="0"/>
              <a:t> SG BiH 65/18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mtClean="0"/>
              <a:t>Brisano (tač d): </a:t>
            </a:r>
            <a:r>
              <a:rPr lang="bs-Latn-BA" i="1" smtClean="0"/>
              <a:t>najmanje od 3 godine ili teža kazna.</a:t>
            </a:r>
          </a:p>
          <a:p>
            <a:r>
              <a:rPr lang="bs-Latn-BA" smtClean="0"/>
              <a:t>ZID (tač. d): taksativno navedena KD; </a:t>
            </a:r>
          </a:p>
          <a:p>
            <a:r>
              <a:rPr lang="bs-Latn-BA" smtClean="0"/>
              <a:t>ZID (tač. e): </a:t>
            </a:r>
            <a:r>
              <a:rPr lang="bs-Latn-BA" i="1" smtClean="0"/>
              <a:t>druga krivična djela za koja se može izreći kazna zatvora od pet godina ili teža kazna. </a:t>
            </a:r>
            <a:endParaRPr lang="bs-Latn-BA" smtClean="0"/>
          </a:p>
          <a:p>
            <a:endParaRPr lang="bs-Latn-BA" smtClean="0"/>
          </a:p>
        </p:txBody>
      </p:sp>
    </p:spTree>
    <p:extLst>
      <p:ext uri="{BB962C8B-B14F-4D97-AF65-F5344CB8AC3E}">
        <p14:creationId xmlns:p14="http://schemas.microsoft.com/office/powerpoint/2010/main" val="29233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U 5/16 </a:t>
            </a:r>
            <a:r>
              <a:rPr lang="hr-HR" smtClean="0"/>
              <a:t>čl. 118. st. 3. ZKP BiH</a:t>
            </a:r>
            <a:endParaRPr lang="bs-Latn-BA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nije u skladu sa čl. I/2. u vezi sa čl. II/3.f) Ustava BiH jer </a:t>
            </a:r>
            <a:r>
              <a:rPr lang="hr-HR" i="1" smtClean="0"/>
              <a:t>zakonodavac nije napravio bilo kakvu razliku između krivičnih djela na koja se </a:t>
            </a:r>
            <a:r>
              <a:rPr lang="hr-HR" i="1" u="sng" smtClean="0"/>
              <a:t>produženje</a:t>
            </a:r>
            <a:r>
              <a:rPr lang="hr-HR" i="1" smtClean="0"/>
              <a:t> posebnih istražnih radnji ne treba odnositi</a:t>
            </a:r>
            <a:r>
              <a:rPr lang="hr-HR" smtClean="0"/>
              <a:t>. Također, </a:t>
            </a:r>
            <a:r>
              <a:rPr lang="hr-HR" i="1" smtClean="0"/>
              <a:t>pretpostavka “iz posebno važnih razloga” neprecizno je određena i ne može poslužiti kao mjerilo te razlike</a:t>
            </a:r>
            <a:endParaRPr lang="bs-Latn-BA" smtClean="0"/>
          </a:p>
        </p:txBody>
      </p:sp>
    </p:spTree>
    <p:extLst>
      <p:ext uri="{BB962C8B-B14F-4D97-AF65-F5344CB8AC3E}">
        <p14:creationId xmlns:p14="http://schemas.microsoft.com/office/powerpoint/2010/main" val="300765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ZID ZKP BiH, </a:t>
            </a:r>
            <a:br>
              <a:rPr lang="bs-Latn-BA" smtClean="0"/>
            </a:br>
            <a:r>
              <a:rPr lang="bs-Latn-BA" smtClean="0"/>
              <a:t> SG BiH 65/18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i="1"/>
              <a:t>....ako one daju rezultate i postoji razlog da se nastavi s njihovim provođenjem radi prikupljanja dokaza, </a:t>
            </a:r>
          </a:p>
          <a:p>
            <a:r>
              <a:rPr lang="bs-Latn-BA" i="1"/>
              <a:t>za krivična djela za koja se može izreći kazna zatvora od pet godina ili teža kazna, </a:t>
            </a:r>
            <a:endParaRPr lang="bs-Latn-BA"/>
          </a:p>
          <a:p>
            <a:r>
              <a:rPr lang="bs-Latn-BA" i="1"/>
              <a:t>Izuzetno u odnosu na krivično djelo organiziranog kriminala i krivična djela terorizma .......</a:t>
            </a:r>
            <a:endParaRPr lang="bs-Latn-BA"/>
          </a:p>
          <a:p>
            <a:endParaRPr lang="bs-Latn-BA" smtClean="0"/>
          </a:p>
          <a:p>
            <a:endParaRPr lang="bs-Latn-BA" smtClean="0"/>
          </a:p>
        </p:txBody>
      </p:sp>
    </p:spTree>
    <p:extLst>
      <p:ext uri="{BB962C8B-B14F-4D97-AF65-F5344CB8AC3E}">
        <p14:creationId xmlns:p14="http://schemas.microsoft.com/office/powerpoint/2010/main" val="59927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sz="3800" dirty="0"/>
              <a:t>Posebne </a:t>
            </a:r>
            <a:r>
              <a:rPr lang="hr-HR" sz="3800" dirty="0" smtClean="0"/>
              <a:t>istražne – uslovi za primjenu! Potrebno je razraditi navedene uslove kroz udžbenički materijal i porocesne zakone u </a:t>
            </a:r>
            <a:r>
              <a:rPr lang="hr-HR" sz="3800" dirty="0"/>
              <a:t>BiH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sz="3400" dirty="0"/>
              <a:t>Uslovi primjene: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sz="3400" dirty="0"/>
              <a:t>	- materijalnopravni uslov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sz="3400" dirty="0"/>
              <a:t>	- princip srazmjernosti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sz="3400" dirty="0"/>
              <a:t>	- težina krivičnog djela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sz="3400" dirty="0"/>
              <a:t>	- sudski nadzor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hr-HR" sz="3400" dirty="0"/>
              <a:t>	- vremensko trajanje</a:t>
            </a:r>
          </a:p>
        </p:txBody>
      </p:sp>
    </p:spTree>
    <p:extLst>
      <p:ext uri="{BB962C8B-B14F-4D97-AF65-F5344CB8AC3E}">
        <p14:creationId xmlns:p14="http://schemas.microsoft.com/office/powerpoint/2010/main" val="3844206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591</Words>
  <Application>Microsoft Office PowerPoint</Application>
  <PresentationFormat>Widescreen</PresentationFormat>
  <Paragraphs>52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Office Theme</vt:lpstr>
      <vt:lpstr>UTVRĐIVANJE ČINJENICA U KRIVIČNOM POSTUPKU I PROCESNE RADNJE DOKAZIVANJA</vt:lpstr>
      <vt:lpstr>Podsjećanje:  </vt:lpstr>
      <vt:lpstr>Posebne istražne radnje</vt:lpstr>
      <vt:lpstr>ESLJP (Kvasnica protiv Slovačke, 2009), naglašava da je</vt:lpstr>
      <vt:lpstr>U 5/16 tač. d) čl. 117. ZKP BiH </vt:lpstr>
      <vt:lpstr>ZID ZKP BiH,   SG BiH 65/18 </vt:lpstr>
      <vt:lpstr>U 5/16 čl. 118. st. 3. ZKP BiH</vt:lpstr>
      <vt:lpstr>ZID ZKP BiH,   SG BiH 65/18 </vt:lpstr>
      <vt:lpstr>Posebne istražne – uslovi za primjenu! Potrebno je razraditi navedene uslove kroz udžbenički materijal i porocesne zakone u BiH</vt:lpstr>
      <vt:lpstr>Posebne istražne radnje u BiH</vt:lpstr>
      <vt:lpstr>Posebne istražne radnje su (i o svakoj od njih potreb no je usvojiti određene informacije!):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UTVRĐIVANJE ČINJENICA U KRIVIČNOM POSTUPKU I PROCESNE RADNJE DOKAZIVANJA</dc:title>
  <dc:creator>H</dc:creator>
  <cp:lastModifiedBy>H</cp:lastModifiedBy>
  <cp:revision>5</cp:revision>
  <dcterms:created xsi:type="dcterms:W3CDTF">2020-03-27T07:38:55Z</dcterms:created>
  <dcterms:modified xsi:type="dcterms:W3CDTF">2020-03-27T07:56:51Z</dcterms:modified>
</cp:coreProperties>
</file>