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BFC09-FA2A-44B8-9E3C-C8BE621A3E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/>
              <a:t>Optužnica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B7DC3A-B035-4FAA-BDD8-94C28CC3E2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9287" y="4651514"/>
            <a:ext cx="8842513" cy="940924"/>
          </a:xfrm>
        </p:spPr>
        <p:txBody>
          <a:bodyPr/>
          <a:lstStyle/>
          <a:p>
            <a:endParaRPr lang="bs-Latn-BA" dirty="0"/>
          </a:p>
          <a:p>
            <a:r>
              <a:rPr lang="bs-Latn-BA" dirty="0"/>
              <a:t>Ass. Ena Gotovuša, MA iur. 	                            	17.04.2020.</a:t>
            </a:r>
          </a:p>
        </p:txBody>
      </p:sp>
    </p:spTree>
    <p:extLst>
      <p:ext uri="{BB962C8B-B14F-4D97-AF65-F5344CB8AC3E}">
        <p14:creationId xmlns:p14="http://schemas.microsoft.com/office/powerpoint/2010/main" val="3438079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1B23E-DC83-4698-BF7D-04EE67139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904" y="964692"/>
            <a:ext cx="9581322" cy="784595"/>
          </a:xfrm>
        </p:spPr>
        <p:txBody>
          <a:bodyPr/>
          <a:lstStyle/>
          <a:p>
            <a:r>
              <a:rPr lang="bs-Latn-BA" sz="2300" dirty="0"/>
              <a:t>Obligatorni/obavezni dijelovi optužnice 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E5E23-EA76-43BE-AAC2-FC513AE6B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903" y="2638044"/>
            <a:ext cx="9581321" cy="3101983"/>
          </a:xfrm>
        </p:spPr>
        <p:txBody>
          <a:bodyPr/>
          <a:lstStyle/>
          <a:p>
            <a:pPr marL="0" indent="0">
              <a:buNone/>
            </a:pPr>
            <a:r>
              <a:rPr lang="bs-Latn-BA" b="1" dirty="0">
                <a:solidFill>
                  <a:schemeClr val="tx1"/>
                </a:solidFill>
              </a:rPr>
              <a:t>7. DOKAZI KOJI POTKRIJEPLJUJE NAVODE OPTUŽNICE</a:t>
            </a:r>
          </a:p>
          <a:p>
            <a:pPr marL="0" indent="0">
              <a:buNone/>
            </a:pPr>
            <a:endParaRPr lang="bs-Latn-BA" b="1" dirty="0">
              <a:solidFill>
                <a:schemeClr val="tx1"/>
              </a:solidFill>
            </a:endParaRPr>
          </a:p>
          <a:p>
            <a:pPr algn="just"/>
            <a:r>
              <a:rPr lang="bs-Latn-BA" sz="2200" dirty="0"/>
              <a:t>To su, u pravilu, zapisnici o saslušanju svjedoka o ispitivanju osumnjičenog, </a:t>
            </a:r>
            <a:r>
              <a:rPr lang="pl-PL" sz="2200" dirty="0"/>
              <a:t>nalazi i mišljenja vještaka zapisnici o uviđaju, zapisnici o rekonstrukciji, zapisnici o </a:t>
            </a:r>
            <a:r>
              <a:rPr lang="bs-Latn-BA" sz="2200" dirty="0"/>
              <a:t>pretresanju stana ili osoba zapisnici o oduzimanju predmeta oduzeti predmeti, pismena </a:t>
            </a:r>
            <a:r>
              <a:rPr lang="pl-PL" sz="2200" dirty="0"/>
              <a:t>fotografije i drugi tehnički snimci, itd.</a:t>
            </a:r>
            <a:endParaRPr lang="bs-Latn-BA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962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A9AD7-1758-4294-BBCC-621CC221A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957" y="964692"/>
            <a:ext cx="9409043" cy="797847"/>
          </a:xfrm>
        </p:spPr>
        <p:txBody>
          <a:bodyPr/>
          <a:lstStyle/>
          <a:p>
            <a:r>
              <a:rPr lang="bs-Latn-BA" dirty="0"/>
              <a:t>FAKULTATIVNI DIJELOVI OPTUŽNICE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D336B-C630-42A6-A091-80B254C67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957" y="2638044"/>
            <a:ext cx="9409043" cy="3101983"/>
          </a:xfrm>
        </p:spPr>
        <p:txBody>
          <a:bodyPr>
            <a:normAutofit/>
          </a:bodyPr>
          <a:lstStyle/>
          <a:p>
            <a:pPr algn="just"/>
            <a:r>
              <a:rPr lang="bs-Latn-BA" sz="2800" b="1" dirty="0">
                <a:solidFill>
                  <a:schemeClr val="tx1"/>
                </a:solidFill>
              </a:rPr>
              <a:t>Pored obaveznih dijelova optužnice, tužitelj može (ne mora) u optužnici predložiti da: </a:t>
            </a:r>
          </a:p>
          <a:p>
            <a:pPr algn="just"/>
            <a:r>
              <a:rPr lang="bs-Latn-BA" sz="2800" dirty="0">
                <a:solidFill>
                  <a:schemeClr val="tx1"/>
                </a:solidFill>
              </a:rPr>
              <a:t> - da se osumnjičenom odredi pritvor ako se nalazi na slobodi; </a:t>
            </a:r>
          </a:p>
          <a:p>
            <a:pPr algn="just"/>
            <a:r>
              <a:rPr lang="bs-Latn-BA" sz="2800" dirty="0">
                <a:solidFill>
                  <a:schemeClr val="tx1"/>
                </a:solidFill>
              </a:rPr>
              <a:t> - da se osumnjičenom ako se nalazi u pritvoru isti produži; ili </a:t>
            </a:r>
          </a:p>
          <a:p>
            <a:pPr algn="just"/>
            <a:r>
              <a:rPr lang="bs-Latn-BA" sz="2800" dirty="0">
                <a:solidFill>
                  <a:schemeClr val="tx1"/>
                </a:solidFill>
              </a:rPr>
              <a:t> - da se osumnjičeni pusti na slobodu.</a:t>
            </a:r>
          </a:p>
        </p:txBody>
      </p:sp>
    </p:spTree>
    <p:extLst>
      <p:ext uri="{BB962C8B-B14F-4D97-AF65-F5344CB8AC3E}">
        <p14:creationId xmlns:p14="http://schemas.microsoft.com/office/powerpoint/2010/main" val="240410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4DC7-D96D-4D51-BBD8-18DFFE0B3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373" y="977944"/>
            <a:ext cx="10018643" cy="118872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bs-Latn-BA" dirty="0"/>
              <a:t>Za zapamtiti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26FCA-3E3F-48F5-92FC-A32132EB7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373" y="2638044"/>
            <a:ext cx="10018643" cy="3457956"/>
          </a:xfrm>
        </p:spPr>
        <p:txBody>
          <a:bodyPr>
            <a:normAutofit lnSpcReduction="10000"/>
          </a:bodyPr>
          <a:lstStyle/>
          <a:p>
            <a:pPr algn="just"/>
            <a:r>
              <a:rPr lang="bs-Latn-BA" sz="2200" dirty="0"/>
              <a:t>Optužnicu podiže i zastupa tužitelj pred sudom.  </a:t>
            </a:r>
          </a:p>
          <a:p>
            <a:pPr algn="just"/>
            <a:r>
              <a:rPr lang="bs-Latn-BA" sz="2200" dirty="0"/>
              <a:t>Za podizanje optužnice neophodno je da postoji osnovana sumnja (ne osnovi sumnje) da je određeno lice počinilo određeno krivično djelo. </a:t>
            </a:r>
          </a:p>
          <a:p>
            <a:pPr algn="just"/>
            <a:r>
              <a:rPr lang="bs-Latn-BA" sz="2200" dirty="0"/>
              <a:t>Nakon potvrđivanja optužnice od strane suda, osumnjičeni dobiva status optuženog. </a:t>
            </a:r>
          </a:p>
          <a:p>
            <a:pPr algn="just"/>
            <a:r>
              <a:rPr lang="bs-Latn-BA" sz="2200" dirty="0"/>
              <a:t>Optužnica mora imati sedam taksativno propisanih dijelova, nedostatak bilo kojeg od njih bit će razlog za podnošenje prethodnih prigovora na optužnicu. </a:t>
            </a:r>
          </a:p>
          <a:p>
            <a:pPr algn="just"/>
            <a:r>
              <a:rPr lang="bs-Latn-BA" sz="2200" dirty="0"/>
              <a:t>Fakultativni dijelovi optužnice ostaju na dispoziciji tužitelju i oni se odnose na prijedloge o određivanju ili produženju pritvora, kao i na puštanje na slobodu osumnjičenog ukoliko je pritvor već bio određen u istrazi.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043302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9ADFC-7CD7-441C-ABBA-3C835766C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177805"/>
            <a:ext cx="7729728" cy="118872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bs-Latn-BA" dirty="0"/>
              <a:t>HVALA NA PAŽNJI</a:t>
            </a:r>
          </a:p>
        </p:txBody>
      </p:sp>
    </p:spTree>
    <p:extLst>
      <p:ext uri="{BB962C8B-B14F-4D97-AF65-F5344CB8AC3E}">
        <p14:creationId xmlns:p14="http://schemas.microsoft.com/office/powerpoint/2010/main" val="2641767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17E90-189D-4741-BAC1-3CB1676A0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399" y="649358"/>
            <a:ext cx="9541565" cy="954156"/>
          </a:xfrm>
        </p:spPr>
        <p:txBody>
          <a:bodyPr/>
          <a:lstStyle/>
          <a:p>
            <a:r>
              <a:rPr lang="bs-Latn-BA" dirty="0"/>
              <a:t>Optužnica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5C78E-61DC-42A1-BA4F-455ABC41E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77" y="2239618"/>
            <a:ext cx="9939131" cy="40816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s-Latn-BA" sz="2200" dirty="0"/>
              <a:t>Optužnica je procesni akt optuženja koju podiže tužilac nakon prethodno provedene istrage i ocjene da rezultati istrage predstavljaju zakruženu cjelinu dokaza o tome da je određena osoba osnovano sumnjiva da je izvršila određeno krivično djelo. </a:t>
            </a:r>
          </a:p>
          <a:p>
            <a:pPr marL="0" indent="0" algn="just">
              <a:buNone/>
            </a:pPr>
            <a:endParaRPr lang="bs-Latn-BA" sz="2200" dirty="0"/>
          </a:p>
          <a:p>
            <a:pPr marL="0" indent="0" algn="just">
              <a:buNone/>
            </a:pPr>
            <a:r>
              <a:rPr lang="bs-Latn-BA" sz="2200" dirty="0"/>
              <a:t>Za podizanje optužnice potrebno da postoji </a:t>
            </a:r>
            <a:r>
              <a:rPr lang="bs-Latn-BA" sz="2200" u="sng" dirty="0"/>
              <a:t>osnovana sumnja da je izvršeno krivično djelo,</a:t>
            </a:r>
            <a:r>
              <a:rPr lang="bs-Latn-BA" sz="2200" dirty="0"/>
              <a:t> za razliku od osnova sumnje koji su uslov da tužilac donese naredbu o provođenju istrage. </a:t>
            </a:r>
          </a:p>
          <a:p>
            <a:pPr marL="0" indent="0" algn="just">
              <a:buNone/>
            </a:pPr>
            <a:endParaRPr lang="bs-Latn-BA" sz="2200" u="sng" dirty="0"/>
          </a:p>
          <a:p>
            <a:pPr marL="0" indent="0" algn="just">
              <a:buNone/>
            </a:pPr>
            <a:r>
              <a:rPr lang="bs-Latn-BA" sz="2200" b="1" dirty="0"/>
              <a:t>"Osnovana sumnja"</a:t>
            </a:r>
            <a:r>
              <a:rPr lang="bs-Latn-BA" sz="2200" dirty="0"/>
              <a:t> je viši stepen sumnje zasnovan na prikupljenim dokazima koji upućuju na zaključak da je izvršeno krivično djelo (član 20. tačka m) ZKP BiH. </a:t>
            </a:r>
            <a:endParaRPr lang="bs-Latn-BA" sz="2200" u="sng" dirty="0"/>
          </a:p>
        </p:txBody>
      </p:sp>
    </p:spTree>
    <p:extLst>
      <p:ext uri="{BB962C8B-B14F-4D97-AF65-F5344CB8AC3E}">
        <p14:creationId xmlns:p14="http://schemas.microsoft.com/office/powerpoint/2010/main" val="401259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B4E2C-959C-471A-9A72-11F620F13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627" y="516835"/>
            <a:ext cx="10270434" cy="410817"/>
          </a:xfrm>
        </p:spPr>
        <p:txBody>
          <a:bodyPr>
            <a:normAutofit fontScale="90000"/>
          </a:bodyPr>
          <a:lstStyle/>
          <a:p>
            <a:r>
              <a:rPr lang="bs-Latn-BA" dirty="0"/>
              <a:t>Optužnica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1DFAD-A794-4D44-9504-10DB1C5ED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627" y="1086678"/>
            <a:ext cx="10270434" cy="5771321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bs-Latn-BA" sz="8000" dirty="0"/>
              <a:t>Optužnica je strogo formalni procesni akt tužitelja čiji je obavezni sadržaj propisan zakonom.</a:t>
            </a:r>
          </a:p>
          <a:p>
            <a:pPr algn="just"/>
            <a:r>
              <a:rPr lang="bs-Latn-BA" sz="8000" dirty="0"/>
              <a:t>Svi zakoni o krivičnom postupku koji se primijenjuju u Bosni i Hercegovini propisuju obligatorne/obavezne i fakultativne sastavne dijelove optužnice.  </a:t>
            </a:r>
          </a:p>
          <a:p>
            <a:pPr algn="just"/>
            <a:r>
              <a:rPr lang="bs-Latn-BA" sz="8000" dirty="0"/>
              <a:t>Obligatorni/obavezni dijelovi optužnice propisani su: član 227. stav 1. ZKP BiH; član 242. stav 1. ZKP FBiH; član 242 stav 1. ZKP RS i član 227. stav 1. ZKP BDBIH. </a:t>
            </a:r>
          </a:p>
          <a:p>
            <a:pPr algn="just"/>
            <a:r>
              <a:rPr lang="bs-Latn-BA" sz="8000" dirty="0"/>
              <a:t>Fakultativni dijelovi optužnice (prijedlozi tužitelja) propisani su: </a:t>
            </a:r>
            <a:r>
              <a:rPr lang="bs-Latn-BA" sz="8000" dirty="0">
                <a:solidFill>
                  <a:srgbClr val="000000">
                    <a:lumMod val="85000"/>
                    <a:lumOff val="15000"/>
                  </a:srgbClr>
                </a:solidFill>
              </a:rPr>
              <a:t>član 227. stav 3. ZKP BiH; član 242. stav 3. ZKP FBiH; član 242 stav 3. ZKP RS i član 227. stav 3. ZKP BDBIH.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bs-Latn-BA" sz="8000" dirty="0">
                <a:ea typeface="Calibri" panose="020F0502020204030204" pitchFamily="34" charset="0"/>
                <a:cs typeface="TimesNewRomanPSMT"/>
              </a:rPr>
              <a:t>Jednom optužnicom može se obuhvatiti više krivičnih djela ili više osumnjičenih ( ovo je propisano stavom 2. prethodno navedenih odredbi ZKP).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bs-Latn-BA" sz="8000" dirty="0">
                <a:ea typeface="Calibri" panose="020F0502020204030204" pitchFamily="34" charset="0"/>
                <a:cs typeface="TimesNewRomanPSMT"/>
              </a:rPr>
              <a:t>Za podizanje takve optužnice moraju biti ispunjeni isti oni uvjeti koji se</a:t>
            </a:r>
            <a:r>
              <a:rPr lang="bs-Latn-BA" sz="8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s-Latn-BA" sz="8000" dirty="0">
                <a:ea typeface="Calibri" panose="020F0502020204030204" pitchFamily="34" charset="0"/>
                <a:cs typeface="TimesNewRomanPSMT"/>
              </a:rPr>
              <a:t>i inače traže za spajanje postupaka i provođenje jedinstvenog postupka (čl. 25. ZKP</a:t>
            </a:r>
            <a:r>
              <a:rPr lang="bs-Latn-BA" sz="8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s-Latn-BA" sz="8000" dirty="0">
                <a:ea typeface="Calibri" panose="020F0502020204030204" pitchFamily="34" charset="0"/>
                <a:cs typeface="TimesNewRomanPSMT"/>
              </a:rPr>
              <a:t>BiH, čl. 32. ZKP FBiH, čl. 30. ZKP RS i čl. 25. ZKP BD BiH). </a:t>
            </a:r>
            <a:r>
              <a:rPr lang="bs-Latn-BA" sz="8000" dirty="0">
                <a:ea typeface="Calibri" panose="020F0502020204030204" pitchFamily="34" charset="0"/>
                <a:cs typeface="TimesNewRomanPS-BoldMT"/>
              </a:rPr>
              <a:t>Jednom optužnicom</a:t>
            </a:r>
            <a:r>
              <a:rPr lang="bs-Latn-BA" sz="8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s-Latn-BA" sz="8000" dirty="0">
                <a:ea typeface="Calibri" panose="020F0502020204030204" pitchFamily="34" charset="0"/>
                <a:cs typeface="TimesNewRomanPS-BoldMT"/>
              </a:rPr>
              <a:t>može se obuhvatiti više krivičnih djela ili više osumnjičenih u slučaju</a:t>
            </a:r>
            <a:r>
              <a:rPr lang="bs-Latn-BA" sz="8000" b="1" dirty="0">
                <a:ea typeface="Calibri" panose="020F0502020204030204" pitchFamily="34" charset="0"/>
                <a:cs typeface="TimesNewRomanPS-BoldMT"/>
              </a:rPr>
              <a:t>:</a:t>
            </a:r>
            <a:endParaRPr lang="bs-Latn-BA" sz="8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bs-Latn-BA" sz="8000" dirty="0">
                <a:ea typeface="Calibri" panose="020F0502020204030204" pitchFamily="34" charset="0"/>
                <a:cs typeface="TimesNewRomanPSMT"/>
              </a:rPr>
              <a:t>- kada je ista osoba optužena za više krivičnih djela ili</a:t>
            </a:r>
            <a:endParaRPr lang="bs-Latn-BA" sz="8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bs-Latn-BA" sz="8000" dirty="0">
                <a:ea typeface="Calibri" panose="020F0502020204030204" pitchFamily="34" charset="0"/>
                <a:cs typeface="TimesNewRomanPSMT"/>
              </a:rPr>
              <a:t>- kada je više osoba učestvovalo u izvršenju istog krivičnog djela ili</a:t>
            </a:r>
            <a:endParaRPr lang="bs-Latn-BA" sz="8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0"/>
              </a:spcAft>
              <a:buNone/>
            </a:pPr>
            <a:r>
              <a:rPr lang="bs-Latn-BA" sz="8000" dirty="0">
                <a:ea typeface="Calibri" panose="020F0502020204030204" pitchFamily="34" charset="0"/>
                <a:cs typeface="TimesNewRomanPSMT"/>
              </a:rPr>
              <a:t>- u slučaju kada je više osoba optuženo za više krivičnih djela a između tih krivičnih</a:t>
            </a:r>
            <a:r>
              <a:rPr lang="bs-Latn-BA" sz="8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s-Latn-BA" sz="8000" dirty="0">
                <a:ea typeface="Calibri" panose="020F0502020204030204" pitchFamily="34" charset="0"/>
                <a:cs typeface="TimesNewRomanPSMT"/>
              </a:rPr>
              <a:t>djela postoji međusobna veza.</a:t>
            </a:r>
            <a:endParaRPr lang="bs-Latn-BA" sz="8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bs-Latn-BA" sz="2200" dirty="0">
              <a:solidFill>
                <a:srgbClr val="000000">
                  <a:lumMod val="85000"/>
                  <a:lumOff val="15000"/>
                </a:srgbClr>
              </a:solidFill>
            </a:endParaRPr>
          </a:p>
          <a:p>
            <a:pPr marL="0" indent="0" algn="just">
              <a:buNone/>
            </a:pPr>
            <a:endParaRPr lang="bs-Latn-BA" sz="2200" dirty="0">
              <a:solidFill>
                <a:srgbClr val="000000">
                  <a:lumMod val="85000"/>
                  <a:lumOff val="15000"/>
                </a:srgbClr>
              </a:solidFill>
            </a:endParaRPr>
          </a:p>
          <a:p>
            <a:pPr algn="just"/>
            <a:r>
              <a:rPr lang="bs-Latn-BA" dirty="0">
                <a:solidFill>
                  <a:srgbClr val="000000">
                    <a:lumMod val="85000"/>
                    <a:lumOff val="15000"/>
                  </a:srgbClr>
                </a:solidFill>
                <a:latin typeface="TimesNewRomanPSMT"/>
              </a:rPr>
              <a:t> </a:t>
            </a:r>
            <a:endParaRPr lang="bs-Latn-BA" dirty="0">
              <a:latin typeface="TimesNewRomanPSMT"/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985531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E4590-0F84-4EB9-B17C-7E858FA81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30" y="596348"/>
            <a:ext cx="9912627" cy="834887"/>
          </a:xfrm>
        </p:spPr>
        <p:txBody>
          <a:bodyPr/>
          <a:lstStyle/>
          <a:p>
            <a:r>
              <a:rPr lang="bs-Latn-BA" dirty="0"/>
              <a:t>Obligatorni/obavezni dijelovi optužnice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9139D-4CFA-4356-952E-7CF36C32F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0" y="1961322"/>
            <a:ext cx="10257183" cy="4187687"/>
          </a:xfrm>
        </p:spPr>
        <p:txBody>
          <a:bodyPr/>
          <a:lstStyle/>
          <a:p>
            <a:r>
              <a:rPr lang="bs-Latn-BA" dirty="0"/>
              <a:t>Optužnica mora sadržavati sedam obaveznih taksativno propisanih dijelova. </a:t>
            </a:r>
          </a:p>
          <a:p>
            <a:endParaRPr lang="bs-Latn-BA" dirty="0"/>
          </a:p>
          <a:p>
            <a:pPr marL="0" indent="0">
              <a:buClr>
                <a:schemeClr val="tx1"/>
              </a:buClr>
              <a:buNone/>
            </a:pPr>
            <a:r>
              <a:rPr lang="bs-Latn-BA" b="1" dirty="0">
                <a:solidFill>
                  <a:schemeClr val="tx1"/>
                </a:solidFill>
              </a:rPr>
              <a:t>1.  NAZIV SUDA </a:t>
            </a:r>
          </a:p>
          <a:p>
            <a:pPr marL="0" indent="0" algn="just">
              <a:buNone/>
            </a:pPr>
            <a:r>
              <a:rPr lang="bs-Latn-BA" sz="2200" dirty="0">
                <a:solidFill>
                  <a:schemeClr val="tx1"/>
                </a:solidFill>
                <a:latin typeface="TimesNewRomanPSMT"/>
              </a:rPr>
              <a:t>Navodeći naziv suda u optužnici tužitelj izražava </a:t>
            </a:r>
            <a:r>
              <a:rPr lang="pt-BR" sz="2200" dirty="0">
                <a:latin typeface="TimesNewRomanPSMT"/>
              </a:rPr>
              <a:t>svoj stav o tome koji</a:t>
            </a:r>
            <a:r>
              <a:rPr lang="bs-Latn-BA" sz="2200" dirty="0">
                <a:latin typeface="TimesNewRomanPSMT"/>
              </a:rPr>
              <a:t> </a:t>
            </a:r>
            <a:r>
              <a:rPr lang="pl-PL" sz="2200" dirty="0">
                <a:latin typeface="TimesNewRomanPSMT"/>
              </a:rPr>
              <a:t>je sud stvarno i mjesno nadležan da postupa po konkretnoj optužnici i na taj način </a:t>
            </a:r>
            <a:r>
              <a:rPr lang="bs-Latn-BA" sz="2200" dirty="0">
                <a:latin typeface="TimesNewRomanPSMT"/>
              </a:rPr>
              <a:t>ustanovljava obavezu suda kojem se optužnica upućuje da ocijeni da li je stvarno i mjesno nadležan da postupa u konkretnom krivičnom predmetu. (povežite sa predavanjima Postupak optuživanja od 10.04.2020. i sudskom kontrolom optužnice).  </a:t>
            </a:r>
            <a:endParaRPr lang="bs-Latn-BA" sz="2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bs-Latn-B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1352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8380B-F85D-4221-AB4E-A1E1702B2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0903" y="964692"/>
            <a:ext cx="10230679" cy="585812"/>
          </a:xfrm>
        </p:spPr>
        <p:txBody>
          <a:bodyPr>
            <a:normAutofit fontScale="90000"/>
          </a:bodyPr>
          <a:lstStyle/>
          <a:p>
            <a:r>
              <a:rPr lang="bs-Latn-BA" dirty="0"/>
              <a:t>Obligatorni/obavezni dijelovi optužnice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12B00-3CEF-4B2C-A964-6C91386AB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903" y="1736035"/>
            <a:ext cx="10230679" cy="46780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b="1" dirty="0"/>
              <a:t>2.  </a:t>
            </a:r>
            <a:r>
              <a:rPr lang="bs-Latn-BA" sz="2000" b="1" dirty="0"/>
              <a:t>IME I PREZIME OSUMNJIČENOG, SA LIČNIM PODACIMA</a:t>
            </a:r>
          </a:p>
          <a:p>
            <a:pPr marL="0" indent="0" algn="just">
              <a:buNone/>
            </a:pPr>
            <a:r>
              <a:rPr lang="bs-Latn-BA" sz="2000" dirty="0"/>
              <a:t>Zakonske odredbe o sadržaju optužnice sva četiri ZKP ne sadrže bliže označenje koje osobne podatke osumnjičenog optužnica mora da sadrži. </a:t>
            </a:r>
          </a:p>
          <a:p>
            <a:pPr marL="0" indent="0" algn="just">
              <a:buNone/>
            </a:pPr>
            <a:r>
              <a:rPr lang="bs-Latn-BA" sz="2000" dirty="0"/>
              <a:t>Međutim, s obzirom da se optužnicom određuje osoba koja se optužuje da je učinila određeno krivično djelo i da se presuda može odnositi samo na osobu koja je optužena (čl. 280. st. 1. ZKP BiH, čl. 295. st. 1. ZKP FBiH, čl. 286. st. 1. ZKP RS i čl. 280. st. 1. ZKP BD BiH), optužnica mora sadržavati osobne podatke nužne za identifikaciju i individualizaciju ličnosti osumnjičenog. </a:t>
            </a:r>
          </a:p>
          <a:p>
            <a:pPr marL="0" indent="0" algn="just">
              <a:buNone/>
            </a:pPr>
            <a:r>
              <a:rPr lang="bs-Latn-BA" sz="2000" dirty="0"/>
              <a:t>To su podacima koji se uzimaju od osumnjičenog prilikom njegovog prvog ispitivanja u istrazi (čl. 78. st. 1. ZKP BiH, čl. 92. st. 1. ZKP FBiH, čl. 143. st. 1. ZKP RS i čl. 78. st. 1. ZKP BD BiH). Napomena: pogledajte fusnotu 74 u udžbeniku. </a:t>
            </a:r>
          </a:p>
          <a:p>
            <a:pPr marL="0" indent="0" algn="just">
              <a:buNone/>
            </a:pPr>
            <a:r>
              <a:rPr lang="bs-Latn-BA" sz="2000" dirty="0"/>
              <a:t>Preko ovih podataka sa presudom koja bude izrečena uspostavlja se subjektivni identitet između optužbe i presude. (povezati sa nastavnoj jedinicom iz udžbenika Izmjena optužbe).  </a:t>
            </a:r>
          </a:p>
        </p:txBody>
      </p:sp>
    </p:spTree>
    <p:extLst>
      <p:ext uri="{BB962C8B-B14F-4D97-AF65-F5344CB8AC3E}">
        <p14:creationId xmlns:p14="http://schemas.microsoft.com/office/powerpoint/2010/main" val="4253361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6055E-F975-4261-BD3A-BDB0784E6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1269" y="447857"/>
            <a:ext cx="10363200" cy="670116"/>
          </a:xfrm>
        </p:spPr>
        <p:txBody>
          <a:bodyPr>
            <a:normAutofit fontScale="90000"/>
          </a:bodyPr>
          <a:lstStyle/>
          <a:p>
            <a:r>
              <a:rPr lang="bs-Latn-BA" dirty="0"/>
              <a:t>Obligatorni/obavezni dijelovi optužnice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EF8EE-F359-4EC8-BF19-E22623A6F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269" y="1351722"/>
            <a:ext cx="10363200" cy="43883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b="1" dirty="0">
                <a:solidFill>
                  <a:schemeClr val="tx1"/>
                </a:solidFill>
              </a:rPr>
              <a:t>3. OPIS DJELA IZ KOG PROIZILAZE ZAKONSKA OBILJEŽJA KRIVIČNOG DJELA, VRIJEME I MJESTO IZVRŠENJA KRIVIČNOG DJELA, PREDMET NA KOME JE I SREDSTVO KOJIM JE IZVRŠENO KRIVIČNO DJELO, KAO I OSTALE OKOLNOSTI POTREBNE DA SE KRIVIČNO DJELO ŠTO PRECIZNIJE ODREDI </a:t>
            </a:r>
          </a:p>
          <a:p>
            <a:pPr marL="0" indent="0">
              <a:buNone/>
            </a:pPr>
            <a:endParaRPr lang="bs-Latn-BA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bs-Latn-BA" sz="2200" dirty="0">
                <a:solidFill>
                  <a:schemeClr val="tx1"/>
                </a:solidFill>
              </a:rPr>
              <a:t>Činjenični opis djela nije samo činjenična osnova optužnice, nego i okvir budućeg raspravljanja pred nadležnim sudom.  Ovo iz razloga što se presuda može odnositi samo na lice koje je optuženo i samo na djelo koje je predmet optužbe sadržane u potvrđenoj, odnosno na glavnom pretresu izmijenjenoj optužnici ( vezanost presude za optužbu, čl. 280. st. 1. ZKP BiH)</a:t>
            </a:r>
          </a:p>
        </p:txBody>
      </p:sp>
    </p:spTree>
    <p:extLst>
      <p:ext uri="{BB962C8B-B14F-4D97-AF65-F5344CB8AC3E}">
        <p14:creationId xmlns:p14="http://schemas.microsoft.com/office/powerpoint/2010/main" val="1218487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23E06-8062-4FB8-93E0-BF9156DFB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922" y="964692"/>
            <a:ext cx="9594574" cy="466543"/>
          </a:xfrm>
        </p:spPr>
        <p:txBody>
          <a:bodyPr>
            <a:normAutofit fontScale="90000"/>
          </a:bodyPr>
          <a:lstStyle/>
          <a:p>
            <a:r>
              <a:rPr lang="bs-Latn-BA" sz="2500" dirty="0"/>
              <a:t>Obligatorni/obavezni dijelovi optužnice 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9C473-568B-47E3-BA10-01FBFC68C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922" y="1802295"/>
            <a:ext cx="9594574" cy="43732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s-Latn-BA" dirty="0">
                <a:solidFill>
                  <a:schemeClr val="tx1"/>
                </a:solidFill>
              </a:rPr>
              <a:t>4. </a:t>
            </a:r>
            <a:r>
              <a:rPr lang="bs-Latn-BA" b="1" dirty="0">
                <a:solidFill>
                  <a:schemeClr val="tx1"/>
                </a:solidFill>
              </a:rPr>
              <a:t>ZAKONSKI NAZIV KRIVIČNOG DJELA, S NAVOĐENJEM ODREDBE KRIVIČNOG ZAKONA</a:t>
            </a:r>
            <a:endParaRPr lang="bs-Latn-BA" sz="2000" b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bs-Latn-BA" sz="2000" dirty="0"/>
              <a:t>Radi se o elementu optužnice kojim tužitelj određuje pravnu kvalifikaciju djela za koje optužuje osumnjičenog. Osim zakonskog naziva djela i navođenja odredbe zakona kojom je to djelo određeno, tužitelj je u ovom dijelu optužnice dužan naznačiti i druge zakonske odredbe relevantne za djelo osumnjičenog (npr. odredbe koje se odnose na pokušaj učinjenja krivičnog djela pojedini oblik saučesništva produženo krivično djelo, itd). </a:t>
            </a:r>
          </a:p>
          <a:p>
            <a:pPr marL="0" indent="0" algn="just">
              <a:buNone/>
            </a:pPr>
            <a:endParaRPr lang="bs-Latn-BA" sz="20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bs-Latn-BA" sz="2000" dirty="0">
                <a:solidFill>
                  <a:schemeClr val="tx1"/>
                </a:solidFill>
              </a:rPr>
              <a:t>Pravni opis ili pravnu kvalifikaciju djela sud može mijenjati prema rezultatu glavnog pretresa i prema svom shvatanju. </a:t>
            </a:r>
            <a:r>
              <a:rPr lang="bs-Latn-BA" sz="2000" b="1" dirty="0">
                <a:solidFill>
                  <a:schemeClr val="tx1"/>
                </a:solidFill>
              </a:rPr>
              <a:t>Drugim riječima, sud nije vezan za pravnu kvalifikaciju tužioca i ona nije bitna za ocjenu objektivnog identiteta između optužbe i presude. </a:t>
            </a:r>
          </a:p>
        </p:txBody>
      </p:sp>
    </p:spTree>
    <p:extLst>
      <p:ext uri="{BB962C8B-B14F-4D97-AF65-F5344CB8AC3E}">
        <p14:creationId xmlns:p14="http://schemas.microsoft.com/office/powerpoint/2010/main" val="1866908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1BC02-F435-48DB-B94D-E19B2E73C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140" y="964692"/>
            <a:ext cx="9634330" cy="784595"/>
          </a:xfrm>
        </p:spPr>
        <p:txBody>
          <a:bodyPr/>
          <a:lstStyle/>
          <a:p>
            <a:r>
              <a:rPr lang="bs-Latn-BA" sz="2300" dirty="0"/>
              <a:t>Obligatorni/obavezni dijelovi optužnice 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E1DA8-345A-472D-BBC7-5B3D80DAB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139" y="2438400"/>
            <a:ext cx="9634329" cy="3856383"/>
          </a:xfrm>
        </p:spPr>
        <p:txBody>
          <a:bodyPr>
            <a:normAutofit/>
          </a:bodyPr>
          <a:lstStyle/>
          <a:p>
            <a:pPr algn="just"/>
            <a:r>
              <a:rPr lang="bs-Latn-BA" b="1" dirty="0">
                <a:solidFill>
                  <a:schemeClr val="tx1"/>
                </a:solidFill>
              </a:rPr>
              <a:t>5. PRIJEDLOG O DOKAZIMA KOJE TREBA IZVESTI, UZ NAZNAČENJE SVJEDOKA I VJEŠTAKA, ILI PSEUDONIMA ZAŠTIĆENIH SVJEDOKA, SPISA KOJE TREBA PROČITATI I PREDMETA KOJI SLUŽE KAO DOKAZ</a:t>
            </a:r>
          </a:p>
          <a:p>
            <a:r>
              <a:rPr lang="bs-Latn-BA" sz="2000" dirty="0"/>
              <a:t>Riječ o podacima koji se od svjedoka i vještaka obavezno uzimaju pri njihovom saslušanju u istrazi odnosno pri njihovom angažovanju kao vještaka. </a:t>
            </a:r>
          </a:p>
          <a:p>
            <a:r>
              <a:rPr lang="bs-Latn-BA" sz="2000" dirty="0"/>
              <a:t>Ukoliko se u optužnici predlaže  saslušanje svjedoka pod prijetnjom i ugroženih svjedoka,  ime i adresa takvih svjedoka neće biti naznačena u optužnici nego će oni u optužnici biti označeni pseudonimom. </a:t>
            </a:r>
          </a:p>
          <a:p>
            <a:r>
              <a:rPr lang="bs-Latn-BA" sz="2000" b="1" dirty="0">
                <a:solidFill>
                  <a:schemeClr val="tx1"/>
                </a:solidFill>
              </a:rPr>
              <a:t>Prijedlog o dokazima koje treba izvesti na glavnom pretresu može obuhvatiti, ne samo dokaze koji su već izvedeni u istrazi, već i one koji nisu. </a:t>
            </a:r>
          </a:p>
        </p:txBody>
      </p:sp>
    </p:spTree>
    <p:extLst>
      <p:ext uri="{BB962C8B-B14F-4D97-AF65-F5344CB8AC3E}">
        <p14:creationId xmlns:p14="http://schemas.microsoft.com/office/powerpoint/2010/main" val="3513352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3D315-5ACC-4F41-8F1F-5B752F272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426" y="964692"/>
            <a:ext cx="9409044" cy="903865"/>
          </a:xfrm>
        </p:spPr>
        <p:txBody>
          <a:bodyPr/>
          <a:lstStyle/>
          <a:p>
            <a:r>
              <a:rPr lang="bs-Latn-BA" sz="2300" dirty="0"/>
              <a:t>Obligatorni/obavezni dijelovi optužnice </a:t>
            </a:r>
            <a:endParaRPr lang="bs-Latn-B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00136-5BE7-4E37-ADC7-3B541A1E06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426" y="2638044"/>
            <a:ext cx="9409044" cy="31019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s-Latn-BA" sz="2200" b="1" dirty="0">
                <a:solidFill>
                  <a:schemeClr val="tx1"/>
                </a:solidFill>
              </a:rPr>
              <a:t>6. REZULTAT ISTRAGE </a:t>
            </a:r>
          </a:p>
          <a:p>
            <a:r>
              <a:rPr lang="bs-Latn-BA" sz="2200" dirty="0"/>
              <a:t>Rezultat istrage je ustvari zaključak tužitelja o činjeničnim i pravnim osnovama optužnice koji proizilazi iz dokaza provedenih tokom istrage i čije izvođenje na glavnom pretresu on predlaže. </a:t>
            </a:r>
          </a:p>
          <a:p>
            <a:r>
              <a:rPr lang="bs-Latn-BA" sz="2200" dirty="0"/>
              <a:t>Rezultat istrage se navodi sažeto i precizno u optužnici. </a:t>
            </a:r>
          </a:p>
        </p:txBody>
      </p:sp>
    </p:spTree>
    <p:extLst>
      <p:ext uri="{BB962C8B-B14F-4D97-AF65-F5344CB8AC3E}">
        <p14:creationId xmlns:p14="http://schemas.microsoft.com/office/powerpoint/2010/main" val="369763708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149</TotalTime>
  <Words>1300</Words>
  <Application>Microsoft Office PowerPoint</Application>
  <PresentationFormat>Widescreen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Gill Sans MT</vt:lpstr>
      <vt:lpstr>TimesNewRomanPSMT</vt:lpstr>
      <vt:lpstr>Parcel</vt:lpstr>
      <vt:lpstr>Optužnica </vt:lpstr>
      <vt:lpstr>Optužnica </vt:lpstr>
      <vt:lpstr>Optužnica </vt:lpstr>
      <vt:lpstr>Obligatorni/obavezni dijelovi optužnice </vt:lpstr>
      <vt:lpstr>Obligatorni/obavezni dijelovi optužnice </vt:lpstr>
      <vt:lpstr>Obligatorni/obavezni dijelovi optužnice </vt:lpstr>
      <vt:lpstr>Obligatorni/obavezni dijelovi optužnice </vt:lpstr>
      <vt:lpstr>Obligatorni/obavezni dijelovi optužnice </vt:lpstr>
      <vt:lpstr>Obligatorni/obavezni dijelovi optužnice </vt:lpstr>
      <vt:lpstr>Obligatorni/obavezni dijelovi optužnice </vt:lpstr>
      <vt:lpstr>FAKULTATIVNI DIJELOVI OPTUŽNICE </vt:lpstr>
      <vt:lpstr>Za zapamtiti </vt:lpstr>
      <vt:lpstr>HVALA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Optužnica </dc:title>
  <dc:creator>Ena Gotovuša</dc:creator>
  <cp:lastModifiedBy>Ena Gotovuša</cp:lastModifiedBy>
  <cp:revision>17</cp:revision>
  <dcterms:created xsi:type="dcterms:W3CDTF">2020-04-17T05:47:38Z</dcterms:created>
  <dcterms:modified xsi:type="dcterms:W3CDTF">2020-04-17T08:17:35Z</dcterms:modified>
</cp:coreProperties>
</file>