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C4F2-B594-4946-BA3D-CF51850B5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22783"/>
            <a:ext cx="8361229" cy="14047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s-Latn-BA" sz="3500" b="1" dirty="0"/>
              <a:t>Prethodni prigovori na optužnicu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E19DD-CD3F-47EE-8B90-A2D4986E7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128" y="3956279"/>
            <a:ext cx="8361229" cy="1086237"/>
          </a:xfrm>
        </p:spPr>
        <p:txBody>
          <a:bodyPr/>
          <a:lstStyle/>
          <a:p>
            <a:r>
              <a:rPr lang="bs-Latn-BA" dirty="0"/>
              <a:t>Ass. Ena Gotovuša, MA iur.                                        </a:t>
            </a:r>
          </a:p>
          <a:p>
            <a:r>
              <a:rPr lang="bs-Latn-BA" dirty="0"/>
              <a:t>24.04.2020. </a:t>
            </a:r>
          </a:p>
        </p:txBody>
      </p:sp>
    </p:spTree>
    <p:extLst>
      <p:ext uri="{BB962C8B-B14F-4D97-AF65-F5344CB8AC3E}">
        <p14:creationId xmlns:p14="http://schemas.microsoft.com/office/powerpoint/2010/main" val="391181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E3CA-1B1F-46CE-89FC-D2D2D16B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17443"/>
            <a:ext cx="9601200" cy="854766"/>
          </a:xfrm>
        </p:spPr>
        <p:txBody>
          <a:bodyPr>
            <a:noAutofit/>
          </a:bodyPr>
          <a:lstStyle/>
          <a:p>
            <a:pPr algn="ctr"/>
            <a:r>
              <a:rPr lang="bs-Latn-BA" sz="2900" dirty="0"/>
              <a:t>Postupak po prethodnim prigovorima ukoliko su blagovremeni i dopušteni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1D85-F6D3-44D4-A869-ABFE125BE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8226"/>
            <a:ext cx="9601200" cy="50623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s-Latn-BA" sz="2300" dirty="0"/>
              <a:t>Odlučujući o prethodnim prigovorima, sudija za prethodno saslušanje može donijeti slijedeće odluke kada su pitanju prigovori koji su blagovremeni i podneseni od strane ovlaštenih osoba : </a:t>
            </a:r>
          </a:p>
          <a:p>
            <a:pPr algn="just">
              <a:buFontTx/>
              <a:buChar char="-"/>
            </a:pPr>
            <a:r>
              <a:rPr lang="bs-Latn-BA" sz="2300" u="sng" dirty="0"/>
              <a:t>odbiti</a:t>
            </a:r>
            <a:r>
              <a:rPr lang="bs-Latn-BA" sz="2300" dirty="0"/>
              <a:t> prigovor kao neosnovan, </a:t>
            </a:r>
          </a:p>
          <a:p>
            <a:pPr algn="just">
              <a:buFontTx/>
              <a:buChar char="-"/>
            </a:pPr>
            <a:r>
              <a:rPr lang="bs-Latn-BA" sz="2300" dirty="0"/>
              <a:t>usvojiti prigovor i otkloniti ili naložiti otklanjanje nedostatka na koji se prigovor odnosi. </a:t>
            </a:r>
          </a:p>
          <a:p>
            <a:pPr marL="0" indent="0" algn="just">
              <a:buNone/>
            </a:pPr>
            <a:r>
              <a:rPr lang="bs-Latn-BA" sz="2300" dirty="0"/>
              <a:t>Sudija za prethodno saslušanje će prigovor odbiti kao neosnovan ako utvrdi da ne postoje razlozi zbog kojih je prigovor podnesen. </a:t>
            </a:r>
          </a:p>
          <a:p>
            <a:pPr marL="0" indent="0" algn="just">
              <a:buNone/>
            </a:pPr>
            <a:r>
              <a:rPr lang="bs-Latn-BA" sz="2300" dirty="0"/>
              <a:t>Sudija za prethodno saslušanje će prigovor usvojiti i otkloniti ili naložiti otklanjanje nedostataka na koji se prigovor odnosi ako utvrdi da je prigovor osnovan. </a:t>
            </a:r>
          </a:p>
          <a:p>
            <a:pPr marL="0" indent="0" algn="just">
              <a:buNone/>
            </a:pPr>
            <a:r>
              <a:rPr lang="bs-Latn-BA" sz="2300" dirty="0"/>
              <a:t>I u ovom slučaju, protiv rješenja sudije za prethodno saslušanje kojim je odlučeno o prethodnim prigovorima žalba nije dopuštena.</a:t>
            </a:r>
          </a:p>
          <a:p>
            <a:pPr marL="0" indent="0" algn="just">
              <a:buNone/>
            </a:pPr>
            <a:r>
              <a:rPr lang="bs-Latn-BA" sz="2300" b="1" dirty="0"/>
              <a:t>Zaključak: nije moguće podnijeti žalbu na rješenje sudije za prethodno salušanje o prethodnim prigovorima, bilo da se istim oni odbacuju ili odbijaju. </a:t>
            </a:r>
          </a:p>
          <a:p>
            <a:pPr marL="0" indent="0" algn="just">
              <a:buNone/>
            </a:pPr>
            <a:endParaRPr lang="bs-Latn-BA" sz="2400" dirty="0"/>
          </a:p>
          <a:p>
            <a:pPr marL="0" indent="0" algn="just">
              <a:buNone/>
            </a:pPr>
            <a:endParaRPr lang="bs-Latn-BA" sz="2400" dirty="0"/>
          </a:p>
          <a:p>
            <a:pPr>
              <a:buFontTx/>
              <a:buChar char="-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2861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7347-B69E-422C-B316-5CC589AF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8052"/>
            <a:ext cx="9601200" cy="67254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s-Latn-BA" dirty="0"/>
              <a:t>Za zapamtiti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46A5-12BE-4C6E-A78B-AC74F140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261"/>
            <a:ext cx="9601200" cy="5115339"/>
          </a:xfrm>
        </p:spPr>
        <p:txBody>
          <a:bodyPr>
            <a:noAutofit/>
          </a:bodyPr>
          <a:lstStyle/>
          <a:p>
            <a:pPr algn="just"/>
            <a:r>
              <a:rPr lang="bs-Latn-BA" dirty="0"/>
              <a:t>Prethodni prigovori na optužnicu nisu pravni lijek, već pravno sredstvo. </a:t>
            </a:r>
          </a:p>
          <a:p>
            <a:pPr algn="just"/>
            <a:r>
              <a:rPr lang="bs-Latn-BA" dirty="0"/>
              <a:t>Pravo na podnošenje prethodnih prigovora pripada optuženom i njegovom braniocu, a o njima odlučuje sudija za prethodno saslušanje. </a:t>
            </a:r>
          </a:p>
          <a:p>
            <a:pPr algn="just"/>
            <a:r>
              <a:rPr lang="bs-Latn-BA" dirty="0"/>
              <a:t>Rok za podnošenje prethodnih prigovora je 15 dana od dana dostavljanja potvrđene optužnice. </a:t>
            </a:r>
          </a:p>
          <a:p>
            <a:pPr algn="just"/>
            <a:r>
              <a:rPr lang="bs-Latn-BA" dirty="0"/>
              <a:t>O prethodnim prigovorima sudija za prethodno saslušanje odlučuje u roku od osam dana. </a:t>
            </a:r>
          </a:p>
          <a:p>
            <a:pPr algn="just"/>
            <a:r>
              <a:rPr lang="bs-Latn-BA" dirty="0"/>
              <a:t>Razlozi za podnošenje prethodnih prigovora na optužnicu taksativno su propisani ZKP-om. </a:t>
            </a:r>
            <a:r>
              <a:rPr lang="bs-Latn-BA" b="1" u="sng" dirty="0"/>
              <a:t>Njima se ne može osporavati pravilnost zaključka o postojanju osnovane sumnje da je optuženi učinio krivično djelo koje je predmet optužbe.</a:t>
            </a:r>
          </a:p>
          <a:p>
            <a:pPr algn="just"/>
            <a:r>
              <a:rPr lang="bs-Latn-BA" u="sng" dirty="0"/>
              <a:t>O prethodnim prigovorima sudija za prethodno saslušanje odlučuje u formi rješenja. Protiv rješenja nije moguće podnijeti žalbu, bilo da se prethodni prigovori odbacuju ili odbijaju.  </a:t>
            </a:r>
          </a:p>
          <a:p>
            <a:pPr algn="just"/>
            <a:r>
              <a:rPr lang="bs-Latn-BA" b="1" u="sng" dirty="0"/>
              <a:t>Mole se studenti da obrate pažnju između pravnih termina odbaciti i odbiti! </a:t>
            </a:r>
            <a:endParaRPr lang="bs-Latn-BA" b="1" dirty="0"/>
          </a:p>
        </p:txBody>
      </p:sp>
    </p:spTree>
    <p:extLst>
      <p:ext uri="{BB962C8B-B14F-4D97-AF65-F5344CB8AC3E}">
        <p14:creationId xmlns:p14="http://schemas.microsoft.com/office/powerpoint/2010/main" val="34119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A19B2-9693-4AE5-87BC-3D943E4E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bs-Latn-BA" dirty="0"/>
              <a:t>Prethodni prigovori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88E12-9635-4A02-9B69-4EF683AC1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8070"/>
            <a:ext cx="9601200" cy="3919330"/>
          </a:xfrm>
        </p:spPr>
        <p:txBody>
          <a:bodyPr>
            <a:normAutofit/>
          </a:bodyPr>
          <a:lstStyle/>
          <a:p>
            <a:pPr algn="just"/>
            <a:r>
              <a:rPr lang="bs-Latn-BA" sz="2600" dirty="0"/>
              <a:t>Prethodni prigovori su </a:t>
            </a:r>
            <a:r>
              <a:rPr lang="bs-Latn-BA" sz="2600" u="sng" dirty="0"/>
              <a:t>pravno sredstvo</a:t>
            </a:r>
            <a:r>
              <a:rPr lang="bs-Latn-BA" sz="2600" dirty="0"/>
              <a:t>, a ne </a:t>
            </a:r>
            <a:r>
              <a:rPr lang="bs-Latn-BA" sz="2600" u="sng" dirty="0"/>
              <a:t>pravni lijek. </a:t>
            </a:r>
          </a:p>
          <a:p>
            <a:pPr algn="just"/>
            <a:r>
              <a:rPr lang="bs-Latn-BA" sz="2600" u="sng" dirty="0"/>
              <a:t>Razlika između pravnog sredstva i pravnog lijeka je u sljedećem: </a:t>
            </a:r>
          </a:p>
          <a:p>
            <a:pPr algn="just"/>
            <a:r>
              <a:rPr lang="bs-Latn-BA" sz="2600" b="1" u="sng" dirty="0"/>
              <a:t>PRAVNI LIJEK</a:t>
            </a:r>
            <a:r>
              <a:rPr lang="bs-Latn-BA" sz="2600" u="sng" dirty="0"/>
              <a:t> </a:t>
            </a:r>
            <a:r>
              <a:rPr lang="bs-Latn-BA" sz="2600" dirty="0"/>
              <a:t>je pravno sredstvo kojim stranke i druge ovlaštene osobe pobijaju </a:t>
            </a:r>
            <a:r>
              <a:rPr lang="bs-Latn-BA" sz="2600" u="sng" dirty="0"/>
              <a:t>sudsku</a:t>
            </a:r>
            <a:r>
              <a:rPr lang="bs-Latn-BA" sz="2600" dirty="0"/>
              <a:t> odluku donesenu u krivičnom postupku s ciljem da se ona ukine ili preinači. </a:t>
            </a:r>
          </a:p>
          <a:p>
            <a:pPr algn="just"/>
            <a:r>
              <a:rPr lang="bs-Latn-BA" sz="2600" b="1" u="sng" dirty="0"/>
              <a:t>PRAVNO SREDSTVO, </a:t>
            </a:r>
            <a:r>
              <a:rPr lang="bs-Latn-BA" sz="2600" dirty="0"/>
              <a:t>koje nije pravni lijek, usmjereno je protiv postupanja ili načina rada organa i učesnika krivičnog postupka, u šta spadaju i prethodni prigovori. </a:t>
            </a:r>
          </a:p>
        </p:txBody>
      </p:sp>
    </p:spTree>
    <p:extLst>
      <p:ext uri="{BB962C8B-B14F-4D97-AF65-F5344CB8AC3E}">
        <p14:creationId xmlns:p14="http://schemas.microsoft.com/office/powerpoint/2010/main" val="54213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E14D-8FB4-48EF-9484-00B9AE50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Protiv čega se podnose prethodni prigovori?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990B2-5321-4ADC-AAF4-48B73CCA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s-Latn-BA" sz="2700" dirty="0">
                <a:solidFill>
                  <a:srgbClr val="191B0E"/>
                </a:solidFill>
              </a:rPr>
              <a:t>Prethodni prigovori podnose se protiv potvrđene optužnice. (vidjeti čl. 243 st. 2 ZKP FBiH)</a:t>
            </a:r>
          </a:p>
          <a:p>
            <a:pPr lvl="0" algn="just"/>
            <a:r>
              <a:rPr lang="bs-Latn-BA" sz="2700" dirty="0">
                <a:solidFill>
                  <a:srgbClr val="191B0E"/>
                </a:solidFill>
              </a:rPr>
              <a:t>Sudija za prethodno saslušanje obavijestit će optuženog da </a:t>
            </a:r>
            <a:r>
              <a:rPr lang="bs-Latn-BA" sz="2700" u="sng" dirty="0">
                <a:solidFill>
                  <a:srgbClr val="191B0E"/>
                </a:solidFill>
              </a:rPr>
              <a:t>u roku od 15 dana </a:t>
            </a:r>
            <a:r>
              <a:rPr lang="bs-Latn-BA" sz="2700" dirty="0">
                <a:solidFill>
                  <a:srgbClr val="191B0E"/>
                </a:solidFill>
              </a:rPr>
              <a:t>od dana dostavljanja optužnice (znači, potvrđene optužnice) ima pravo na podnošenje prethodnih prigovora, da će ročište o izjašnjenju o krivnji biti zakazano odmah nakon donošenja odluke o prethodnim prigovorima, odnosno po isteku roka za ulaganje prethodnih prigovora.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4233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66A9-4245-42BE-B6DC-D4045937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bs-Latn-BA" dirty="0">
                <a:solidFill>
                  <a:srgbClr val="191B0E"/>
                </a:solidFill>
              </a:rPr>
              <a:t>Prethodni prigovori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4C8B1-31F2-475E-AD2A-AC5BA208B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2600" i="1" dirty="0"/>
              <a:t>Ko ima pravo na podnošenje prethodnih prigovora?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bs-Latn-BA" sz="2600" b="1" dirty="0"/>
              <a:t>Optuženi  i njegov branilac </a:t>
            </a:r>
          </a:p>
          <a:p>
            <a:pPr marL="0" indent="0" algn="just">
              <a:buNone/>
            </a:pPr>
            <a:r>
              <a:rPr lang="bs-Latn-BA" sz="2600" i="1" dirty="0"/>
              <a:t>Ko odlučuje o prethodnim prigovorima?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bs-Latn-BA" sz="2600" b="1" dirty="0"/>
              <a:t>Sudija za prethodno saslušanje</a:t>
            </a:r>
          </a:p>
          <a:p>
            <a:pPr marL="0" indent="0" algn="just">
              <a:buNone/>
            </a:pPr>
            <a:r>
              <a:rPr lang="bs-Latn-BA" sz="2600" dirty="0"/>
              <a:t>"sudija za prethodno saslušanje" je sudija koji nakon podizanja optuženice postupa u slučajevima kada je to propisano odredbama ZKP. 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8109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EAFD-7EAD-43FB-B832-895430997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pPr algn="ctr"/>
            <a:r>
              <a:rPr lang="bs-Latn-BA" dirty="0"/>
              <a:t>Postupak po prethodnim prigovorima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A43E-9C7A-4B92-A495-F562629F9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/>
          </a:bodyPr>
          <a:lstStyle/>
          <a:p>
            <a:pPr algn="just"/>
            <a:r>
              <a:rPr lang="bs-Latn-BA" sz="2600" dirty="0"/>
              <a:t>Ukoliko optuženi ili njegov branilac podnesu prethodne prigovore na optužnicu, sudija za prethodno saslušanje je dužan da u </a:t>
            </a:r>
            <a:r>
              <a:rPr lang="bs-Latn-BA" sz="2600" u="sng" dirty="0"/>
              <a:t>roku od 8 dana </a:t>
            </a:r>
            <a:r>
              <a:rPr lang="bs-Latn-BA" sz="2600" dirty="0"/>
              <a:t>odluči o njima. </a:t>
            </a:r>
          </a:p>
          <a:p>
            <a:pPr algn="just"/>
            <a:r>
              <a:rPr lang="bs-Latn-BA" sz="2600" dirty="0"/>
              <a:t>Prije nego se sudija za prethodno saslušanje upusti u ocjenu o osnovanosti prethodnih prigovora (razlozi su taksativno propisani ZKP), provjerit će da li su oni podneseni blagovremeno (u roku od 15 dana od dana dostavljanja optužnice) i da li su oni dopušteni (podneseni od strane ovlaštene osobe optuženog ili njegovog branioca i iz razloga propisanih ZKP)  . </a:t>
            </a:r>
          </a:p>
        </p:txBody>
      </p:sp>
    </p:spTree>
    <p:extLst>
      <p:ext uri="{BB962C8B-B14F-4D97-AF65-F5344CB8AC3E}">
        <p14:creationId xmlns:p14="http://schemas.microsoft.com/office/powerpoint/2010/main" val="355970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B6E25-2912-420C-B8B3-F0B7E1AF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pPr algn="ctr"/>
            <a:r>
              <a:rPr lang="bs-Latn-BA" dirty="0">
                <a:solidFill>
                  <a:srgbClr val="191B0E"/>
                </a:solidFill>
              </a:rPr>
              <a:t>Postupak po prethodnim prigovorima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EFE4-4D21-4143-A0B9-1E2765F6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320208"/>
          </a:xfrm>
        </p:spPr>
        <p:txBody>
          <a:bodyPr/>
          <a:lstStyle/>
          <a:p>
            <a:pPr lvl="0" algn="just"/>
            <a:endParaRPr lang="bs-Latn-BA" sz="2800" dirty="0"/>
          </a:p>
          <a:p>
            <a:pPr lvl="0" algn="just"/>
            <a:r>
              <a:rPr lang="bs-Latn-BA" sz="2800" dirty="0"/>
              <a:t>Ako su prethodni prigovori na optužnicu nisu podneseni blagovremeno ili nisu dopušteni </a:t>
            </a:r>
            <a:r>
              <a:rPr lang="bs-Latn-BA" sz="2800" dirty="0">
                <a:solidFill>
                  <a:srgbClr val="191B0E"/>
                </a:solidFill>
              </a:rPr>
              <a:t>sudija za prethodno saslušanje će prigovor </a:t>
            </a:r>
            <a:r>
              <a:rPr lang="bs-Latn-BA" sz="2800" u="sng" dirty="0">
                <a:solidFill>
                  <a:srgbClr val="191B0E"/>
                </a:solidFill>
              </a:rPr>
              <a:t>rješenjem</a:t>
            </a:r>
            <a:r>
              <a:rPr lang="bs-Latn-BA" sz="2800" dirty="0">
                <a:solidFill>
                  <a:srgbClr val="191B0E"/>
                </a:solidFill>
              </a:rPr>
              <a:t> </a:t>
            </a:r>
            <a:r>
              <a:rPr lang="bs-Latn-BA" sz="2800" u="sng" dirty="0">
                <a:solidFill>
                  <a:srgbClr val="191B0E"/>
                </a:solidFill>
              </a:rPr>
              <a:t>odbaciti</a:t>
            </a:r>
            <a:r>
              <a:rPr lang="bs-Latn-BA" sz="2800" dirty="0">
                <a:solidFill>
                  <a:srgbClr val="191B0E"/>
                </a:solidFill>
              </a:rPr>
              <a:t> kao neblagovremen ako je podnesen po isteku roka od 15 dana od dana uručenja optužnice, a kao nedopušten ako je podnesen od strane neovlaštene osobe ili iz razloga iz kojeg, po ZKP, prigovor nije dopušten.</a:t>
            </a:r>
            <a:r>
              <a:rPr lang="bs-Latn-BA" sz="2400" dirty="0">
                <a:solidFill>
                  <a:srgbClr val="191B0E"/>
                </a:solidFill>
              </a:rPr>
              <a:t> </a:t>
            </a:r>
          </a:p>
          <a:p>
            <a:pPr lvl="0" algn="just"/>
            <a:r>
              <a:rPr lang="bs-Latn-BA" sz="2400" b="1" dirty="0">
                <a:solidFill>
                  <a:srgbClr val="191B0E"/>
                </a:solidFill>
              </a:rPr>
              <a:t>Protiv rješenja kojim se prethodni prigovori odbacuju žalba nije dopuštena. </a:t>
            </a:r>
            <a:endParaRPr lang="bs-Latn-BA" sz="2200" b="1" dirty="0">
              <a:solidFill>
                <a:srgbClr val="191B0E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2850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4EDF-28E3-4AD0-A364-B21A2748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036983"/>
          </a:xfrm>
        </p:spPr>
        <p:txBody>
          <a:bodyPr>
            <a:noAutofit/>
          </a:bodyPr>
          <a:lstStyle/>
          <a:p>
            <a:pPr algn="ctr"/>
            <a:r>
              <a:rPr lang="bs-Latn-BA" sz="3900" dirty="0"/>
              <a:t>Razlozi zbog kojih se prethodni prigovori mogu podnijeti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6694-D3B0-45C5-A94D-FBE972862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5549"/>
            <a:ext cx="9601200" cy="4356652"/>
          </a:xfrm>
        </p:spPr>
        <p:txBody>
          <a:bodyPr/>
          <a:lstStyle/>
          <a:p>
            <a:r>
              <a:rPr lang="bs-Latn-BA" sz="2200" dirty="0"/>
              <a:t>Ovi razlozi su taksativno propisani odredbama ZKP (v. čl. 248 ZKP FBiH) i odnose na: </a:t>
            </a:r>
          </a:p>
          <a:p>
            <a:pPr marL="0" indent="0">
              <a:buNone/>
            </a:pPr>
            <a:endParaRPr lang="bs-Latn-BA" sz="2200" dirty="0"/>
          </a:p>
          <a:p>
            <a:pPr marL="457200" indent="-457200" algn="just">
              <a:buAutoNum type="arabicPeriod"/>
            </a:pPr>
            <a:r>
              <a:rPr lang="bs-Latn-BA" sz="2200" dirty="0"/>
              <a:t>Ne/nadležnost suda. Riječ je o stvarnoj nadležnosti. Kada sudija za prethodno saslušanje prihvati prigovor kojim se osporava stvarna nadležnost suda, donijet će rješenje kojim se oglašava nenadležnim i shodno odredbi člana 36. st. 1  ZKP FBiH predmet uputiti nadležnom sudu).   </a:t>
            </a:r>
          </a:p>
          <a:p>
            <a:pPr marL="457200" indent="-457200" algn="just">
              <a:buAutoNum type="arabicPeriod"/>
            </a:pPr>
            <a:r>
              <a:rPr lang="bs-Latn-BA" sz="2200" dirty="0"/>
              <a:t>Postojanje okolnosti koje isključuju krivičnog gonjenje (npr. KD je obuhvaćeno amnestijom, pomilovanjem ili zastarom, ili postoje druge smetnje koje isključuju krivično gonjenje).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578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C50EE-549E-4D67-9C4F-AE9814BB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6739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4000" dirty="0">
                <a:solidFill>
                  <a:srgbClr val="191B0E"/>
                </a:solidFill>
              </a:rPr>
              <a:t>Razlozi zbog kojih se prethodni prigovori mogu podnijeti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6D2F9-CAB9-49EE-A3FD-B67E2ED3C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2539"/>
            <a:ext cx="9601200" cy="4409661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 startAt="3"/>
            </a:pPr>
            <a:r>
              <a:rPr lang="bs-Latn-BA" sz="2200" dirty="0"/>
              <a:t>Formalni nedostaci u optužnici u smislu da optužnica ne sadrži obavezne zakonske elemente. (vidjeti vježbe od 17.04.2020. „Optužnica“). Ako sudija za prethodno saslušanje utvrdi da je osnovan prigovor kojim se ukazuje na formalne nedostatke u optužnici, donijeće rješenje kojim će usvojiti taj prigovor i pozvaće tužitelja da u određenom roku ispravi ili dopuni optužnicu, s upozorenjem da će se u protivnom optužnica odbaciti (čl. 148. ZKP BiH, odnosno čl. 162. ZKP FBiH, čl. 59. ZKP RS i čl. 148. ZKP BD BiH). </a:t>
            </a:r>
          </a:p>
          <a:p>
            <a:pPr marL="457200" indent="-457200" algn="just">
              <a:buAutoNum type="arabicPeriod" startAt="3"/>
            </a:pPr>
            <a:r>
              <a:rPr lang="bs-Latn-BA" sz="2200" dirty="0"/>
              <a:t>Osporavanje zakonitosti dokaza. Ukoliko sudija za prethodno saslušanje utvrdi da je osnovan prigovor kojim se osporava zakonitost dokaza, donijeće rješenje kojim će taj prigovor usvojiti i odrediti da se takav dokaz izdvoji iz spisa i vrati tužitelju. Riječ je o dokazima koji su izvedeni tokom istrage preduzimanjem istražnih radnji, kao i posebnih istražnih radnji. (povezati sa Praktičnim zadatkom I). </a:t>
            </a:r>
          </a:p>
        </p:txBody>
      </p:sp>
    </p:spTree>
    <p:extLst>
      <p:ext uri="{BB962C8B-B14F-4D97-AF65-F5344CB8AC3E}">
        <p14:creationId xmlns:p14="http://schemas.microsoft.com/office/powerpoint/2010/main" val="299487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3D24-A3E2-4048-849D-E12A3F97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944217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3600" dirty="0">
                <a:solidFill>
                  <a:srgbClr val="191B0E"/>
                </a:solidFill>
              </a:rPr>
              <a:t>Razlozi zbog kojih se prethodni prigovori mogu podnijeti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6BFE7-6075-4D6B-8951-7B4786ED1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601200" cy="4691270"/>
          </a:xfrm>
        </p:spPr>
        <p:txBody>
          <a:bodyPr/>
          <a:lstStyle/>
          <a:p>
            <a:pPr marL="0" indent="0" algn="just">
              <a:buNone/>
            </a:pPr>
            <a:r>
              <a:rPr lang="bs-Latn-BA" sz="2500" dirty="0"/>
              <a:t>5. Prigovorom se može zahtijevati spajanje ili razdvajanje postupka. Uvjeti za spajanje i razdvajanje postupka propisani su u čl. 25. i 26. ZKP BiH, odnosno čl. 32. i 33. ZKP FBiH, čl. 30. i 31. ZKP RS i čl. 25. i 26. ZKP BD BiH. Pretpostavka za donošenje odluke o spajanju postupka jeste postojanje subjektivnog, objektivnog ili mješovitog koneksiteta.</a:t>
            </a:r>
          </a:p>
          <a:p>
            <a:pPr marL="0" indent="0" algn="just">
              <a:buNone/>
            </a:pPr>
            <a:r>
              <a:rPr lang="bs-Latn-BA" sz="2500" dirty="0"/>
              <a:t>6. Prethodnim prigovorom se može osporavati odluka o odbijanju zahtjeva za postavljanje branitelja na osnovu čl. 46. st. 1. ZKP BiH (postavljanje branitelja zbog slabog imovnog stanja), odnosno čl. 60. ZKP FBiH, čl. 54. ZKP RS i čl. 46. ZKP BD BiH. </a:t>
            </a:r>
          </a:p>
        </p:txBody>
      </p:sp>
    </p:spTree>
    <p:extLst>
      <p:ext uri="{BB962C8B-B14F-4D97-AF65-F5344CB8AC3E}">
        <p14:creationId xmlns:p14="http://schemas.microsoft.com/office/powerpoint/2010/main" val="22335379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177</TotalTime>
  <Words>1094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Franklin Gothic Book</vt:lpstr>
      <vt:lpstr>Wingdings</vt:lpstr>
      <vt:lpstr>Crop</vt:lpstr>
      <vt:lpstr>Prethodni prigovori na optužnicu </vt:lpstr>
      <vt:lpstr>Prethodni prigovori</vt:lpstr>
      <vt:lpstr>Protiv čega se podnose prethodni prigovori? </vt:lpstr>
      <vt:lpstr>Prethodni prigovori</vt:lpstr>
      <vt:lpstr>Postupak po prethodnim prigovorima </vt:lpstr>
      <vt:lpstr>Postupak po prethodnim prigovorima </vt:lpstr>
      <vt:lpstr>Razlozi zbog kojih se prethodni prigovori mogu podnijeti </vt:lpstr>
      <vt:lpstr>Razlozi zbog kojih se prethodni prigovori mogu podnijeti </vt:lpstr>
      <vt:lpstr>Razlozi zbog kojih se prethodni prigovori mogu podnijeti </vt:lpstr>
      <vt:lpstr>Postupak po prethodnim prigovorima ukoliko su blagovremeni i dopušteni </vt:lpstr>
      <vt:lpstr>Za zapamtiti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Prethodni prigovori </dc:title>
  <dc:creator>Ena Gotovuša</dc:creator>
  <cp:lastModifiedBy>Ena Gotovuša</cp:lastModifiedBy>
  <cp:revision>17</cp:revision>
  <dcterms:created xsi:type="dcterms:W3CDTF">2020-04-22T08:55:21Z</dcterms:created>
  <dcterms:modified xsi:type="dcterms:W3CDTF">2020-04-23T20:32:32Z</dcterms:modified>
</cp:coreProperties>
</file>