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5" r:id="rId3"/>
    <p:sldId id="258" r:id="rId4"/>
    <p:sldId id="261" r:id="rId5"/>
    <p:sldId id="292" r:id="rId6"/>
    <p:sldId id="291" r:id="rId7"/>
    <p:sldId id="263" r:id="rId8"/>
    <p:sldId id="293" r:id="rId9"/>
    <p:sldId id="266" r:id="rId10"/>
    <p:sldId id="267" r:id="rId11"/>
    <p:sldId id="268" r:id="rId12"/>
    <p:sldId id="269" r:id="rId13"/>
    <p:sldId id="274" r:id="rId14"/>
    <p:sldId id="276" r:id="rId15"/>
    <p:sldId id="278" r:id="rId16"/>
    <p:sldId id="279" r:id="rId17"/>
    <p:sldId id="294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E7527C-EE74-40A1-A0BD-16F618FEF98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bs-Latn-BA"/>
        </a:p>
      </dgm:t>
    </dgm:pt>
    <dgm:pt modelId="{18493E88-B0EE-4DDE-9131-92FF1E7C34F0}">
      <dgm:prSet/>
      <dgm:spPr/>
      <dgm:t>
        <a:bodyPr/>
        <a:lstStyle/>
        <a:p>
          <a:pPr rtl="0"/>
          <a:r>
            <a:rPr lang="hr-HR" smtClean="0"/>
            <a:t>U pripremi materije obratiti pažnju na:</a:t>
          </a:r>
          <a:endParaRPr lang="bs-Latn-BA"/>
        </a:p>
      </dgm:t>
    </dgm:pt>
    <dgm:pt modelId="{DCC045D2-B513-4F7B-9274-0D3E6EBAB07F}" type="parTrans" cxnId="{55AC7201-0A7E-4356-8C7E-82070E2FD549}">
      <dgm:prSet/>
      <dgm:spPr/>
      <dgm:t>
        <a:bodyPr/>
        <a:lstStyle/>
        <a:p>
          <a:endParaRPr lang="bs-Latn-BA"/>
        </a:p>
      </dgm:t>
    </dgm:pt>
    <dgm:pt modelId="{0EE35961-169E-499F-9FE7-3D5B3645151B}" type="sibTrans" cxnId="{55AC7201-0A7E-4356-8C7E-82070E2FD549}">
      <dgm:prSet/>
      <dgm:spPr/>
      <dgm:t>
        <a:bodyPr/>
        <a:lstStyle/>
        <a:p>
          <a:endParaRPr lang="bs-Latn-BA"/>
        </a:p>
      </dgm:t>
    </dgm:pt>
    <dgm:pt modelId="{89327524-16BD-4A42-B480-03C93CE63B18}">
      <dgm:prSet/>
      <dgm:spPr/>
      <dgm:t>
        <a:bodyPr/>
        <a:lstStyle/>
        <a:p>
          <a:pPr rtl="0"/>
          <a:r>
            <a:rPr lang="hr-HR" smtClean="0"/>
            <a:t>Tačka(e) optužnice</a:t>
          </a:r>
          <a:endParaRPr lang="bs-Latn-BA"/>
        </a:p>
      </dgm:t>
    </dgm:pt>
    <dgm:pt modelId="{79731CC3-46AF-4EB4-8B9C-6A9275D3B350}" type="parTrans" cxnId="{3BDD9C0B-1081-429C-915E-A738A1CA9574}">
      <dgm:prSet/>
      <dgm:spPr/>
      <dgm:t>
        <a:bodyPr/>
        <a:lstStyle/>
        <a:p>
          <a:endParaRPr lang="bs-Latn-BA"/>
        </a:p>
      </dgm:t>
    </dgm:pt>
    <dgm:pt modelId="{E5E20528-C928-4E94-898F-14F65162E5C0}" type="sibTrans" cxnId="{3BDD9C0B-1081-429C-915E-A738A1CA9574}">
      <dgm:prSet/>
      <dgm:spPr/>
      <dgm:t>
        <a:bodyPr/>
        <a:lstStyle/>
        <a:p>
          <a:endParaRPr lang="bs-Latn-BA"/>
        </a:p>
      </dgm:t>
    </dgm:pt>
    <dgm:pt modelId="{0CE5558F-8016-44CC-8AFC-CEEAB443C4A5}">
      <dgm:prSet/>
      <dgm:spPr/>
      <dgm:t>
        <a:bodyPr/>
        <a:lstStyle/>
        <a:p>
          <a:pPr rtl="0"/>
          <a:r>
            <a:rPr lang="hr-HR" smtClean="0"/>
            <a:t>Osnovana sumnja</a:t>
          </a:r>
          <a:endParaRPr lang="bs-Latn-BA"/>
        </a:p>
      </dgm:t>
    </dgm:pt>
    <dgm:pt modelId="{4923DA87-C4EE-4120-8C9E-5A1C45821FB3}" type="parTrans" cxnId="{882F8B60-799F-4192-8A75-6D2B9CC2452E}">
      <dgm:prSet/>
      <dgm:spPr/>
      <dgm:t>
        <a:bodyPr/>
        <a:lstStyle/>
        <a:p>
          <a:endParaRPr lang="bs-Latn-BA"/>
        </a:p>
      </dgm:t>
    </dgm:pt>
    <dgm:pt modelId="{45979C17-856D-4396-A30E-01A25808B4E9}" type="sibTrans" cxnId="{882F8B60-799F-4192-8A75-6D2B9CC2452E}">
      <dgm:prSet/>
      <dgm:spPr/>
      <dgm:t>
        <a:bodyPr/>
        <a:lstStyle/>
        <a:p>
          <a:endParaRPr lang="bs-Latn-BA"/>
        </a:p>
      </dgm:t>
    </dgm:pt>
    <dgm:pt modelId="{260B209D-C275-48D6-B185-5CF3FEDE3201}">
      <dgm:prSet/>
      <dgm:spPr/>
      <dgm:t>
        <a:bodyPr/>
        <a:lstStyle/>
        <a:p>
          <a:pPr rtl="0"/>
          <a:r>
            <a:rPr lang="hr-HR" smtClean="0"/>
            <a:t>Rok od osam, odnosno 15 dana</a:t>
          </a:r>
          <a:endParaRPr lang="bs-Latn-BA"/>
        </a:p>
      </dgm:t>
    </dgm:pt>
    <dgm:pt modelId="{E206B934-7A9F-4516-9450-FE13F43A1048}" type="parTrans" cxnId="{5CD10A7F-7B7E-47B7-92DE-292B423C2634}">
      <dgm:prSet/>
      <dgm:spPr/>
      <dgm:t>
        <a:bodyPr/>
        <a:lstStyle/>
        <a:p>
          <a:endParaRPr lang="bs-Latn-BA"/>
        </a:p>
      </dgm:t>
    </dgm:pt>
    <dgm:pt modelId="{2EE0511E-5119-47A6-9657-1DB304B51553}" type="sibTrans" cxnId="{5CD10A7F-7B7E-47B7-92DE-292B423C2634}">
      <dgm:prSet/>
      <dgm:spPr/>
      <dgm:t>
        <a:bodyPr/>
        <a:lstStyle/>
        <a:p>
          <a:endParaRPr lang="bs-Latn-BA"/>
        </a:p>
      </dgm:t>
    </dgm:pt>
    <dgm:pt modelId="{175ED658-1432-47E6-8118-D86567514F2E}">
      <dgm:prSet/>
      <dgm:spPr/>
      <dgm:t>
        <a:bodyPr/>
        <a:lstStyle/>
        <a:p>
          <a:pPr rtl="0"/>
          <a:r>
            <a:rPr lang="hr-HR" smtClean="0"/>
            <a:t>Optuženi (pojam)</a:t>
          </a:r>
          <a:endParaRPr lang="bs-Latn-BA"/>
        </a:p>
      </dgm:t>
    </dgm:pt>
    <dgm:pt modelId="{EB9C917C-23B1-45A0-A5E1-32F21CF86A4A}" type="parTrans" cxnId="{06CF9208-CEFC-4C2A-A966-4760E74105F2}">
      <dgm:prSet/>
      <dgm:spPr/>
      <dgm:t>
        <a:bodyPr/>
        <a:lstStyle/>
        <a:p>
          <a:endParaRPr lang="bs-Latn-BA"/>
        </a:p>
      </dgm:t>
    </dgm:pt>
    <dgm:pt modelId="{D50B18D9-6E28-4BED-BEE6-378657343039}" type="sibTrans" cxnId="{06CF9208-CEFC-4C2A-A966-4760E74105F2}">
      <dgm:prSet/>
      <dgm:spPr/>
      <dgm:t>
        <a:bodyPr/>
        <a:lstStyle/>
        <a:p>
          <a:endParaRPr lang="bs-Latn-BA"/>
        </a:p>
      </dgm:t>
    </dgm:pt>
    <dgm:pt modelId="{1FB56E4F-C6D1-41A8-9CC8-87ECC637A1E5}">
      <dgm:prSet/>
      <dgm:spPr/>
      <dgm:t>
        <a:bodyPr/>
        <a:lstStyle/>
        <a:p>
          <a:pPr rtl="0"/>
          <a:r>
            <a:rPr lang="hr-HR" smtClean="0"/>
            <a:t>Dostavljanje optužnice</a:t>
          </a:r>
          <a:endParaRPr lang="bs-Latn-BA"/>
        </a:p>
      </dgm:t>
    </dgm:pt>
    <dgm:pt modelId="{2B7DBDE1-DE92-4532-94B3-B65AF73F43A2}" type="parTrans" cxnId="{F832C8F2-E025-4E49-A524-263BABE42D74}">
      <dgm:prSet/>
      <dgm:spPr/>
      <dgm:t>
        <a:bodyPr/>
        <a:lstStyle/>
        <a:p>
          <a:endParaRPr lang="bs-Latn-BA"/>
        </a:p>
      </dgm:t>
    </dgm:pt>
    <dgm:pt modelId="{89A3DBD1-0CBF-49F7-B352-198E44A75CAC}" type="sibTrans" cxnId="{F832C8F2-E025-4E49-A524-263BABE42D74}">
      <dgm:prSet/>
      <dgm:spPr/>
      <dgm:t>
        <a:bodyPr/>
        <a:lstStyle/>
        <a:p>
          <a:endParaRPr lang="bs-Latn-BA"/>
        </a:p>
      </dgm:t>
    </dgm:pt>
    <dgm:pt modelId="{F035206E-5687-4233-8A20-6BA20C518CC7}" type="pres">
      <dgm:prSet presAssocID="{86E7527C-EE74-40A1-A0BD-16F618FEF9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7555EB4-F23B-4816-89E9-4CF1953B3F2B}" type="pres">
      <dgm:prSet presAssocID="{18493E88-B0EE-4DDE-9131-92FF1E7C34F0}" presName="composite" presStyleCnt="0"/>
      <dgm:spPr/>
    </dgm:pt>
    <dgm:pt modelId="{336F2A26-0518-42F6-85E4-DA4512EE01BC}" type="pres">
      <dgm:prSet presAssocID="{18493E88-B0EE-4DDE-9131-92FF1E7C34F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2CB73E7-DBD5-4DCF-8B66-F7B8FEE76FB4}" type="pres">
      <dgm:prSet presAssocID="{18493E88-B0EE-4DDE-9131-92FF1E7C34F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7EB9A1A-675C-478D-8084-A71237F8F855}" type="presOf" srcId="{175ED658-1432-47E6-8118-D86567514F2E}" destId="{02CB73E7-DBD5-4DCF-8B66-F7B8FEE76FB4}" srcOrd="0" destOrd="3" presId="urn:microsoft.com/office/officeart/2005/8/layout/hList1"/>
    <dgm:cxn modelId="{55AC7201-0A7E-4356-8C7E-82070E2FD549}" srcId="{86E7527C-EE74-40A1-A0BD-16F618FEF98E}" destId="{18493E88-B0EE-4DDE-9131-92FF1E7C34F0}" srcOrd="0" destOrd="0" parTransId="{DCC045D2-B513-4F7B-9274-0D3E6EBAB07F}" sibTransId="{0EE35961-169E-499F-9FE7-3D5B3645151B}"/>
    <dgm:cxn modelId="{116FB477-392D-4081-991E-D5B27ACF8A45}" type="presOf" srcId="{260B209D-C275-48D6-B185-5CF3FEDE3201}" destId="{02CB73E7-DBD5-4DCF-8B66-F7B8FEE76FB4}" srcOrd="0" destOrd="2" presId="urn:microsoft.com/office/officeart/2005/8/layout/hList1"/>
    <dgm:cxn modelId="{8E8DE172-55C1-41F2-AAE3-2900F674FA01}" type="presOf" srcId="{0CE5558F-8016-44CC-8AFC-CEEAB443C4A5}" destId="{02CB73E7-DBD5-4DCF-8B66-F7B8FEE76FB4}" srcOrd="0" destOrd="1" presId="urn:microsoft.com/office/officeart/2005/8/layout/hList1"/>
    <dgm:cxn modelId="{F832C8F2-E025-4E49-A524-263BABE42D74}" srcId="{18493E88-B0EE-4DDE-9131-92FF1E7C34F0}" destId="{1FB56E4F-C6D1-41A8-9CC8-87ECC637A1E5}" srcOrd="4" destOrd="0" parTransId="{2B7DBDE1-DE92-4532-94B3-B65AF73F43A2}" sibTransId="{89A3DBD1-0CBF-49F7-B352-198E44A75CAC}"/>
    <dgm:cxn modelId="{882F8B60-799F-4192-8A75-6D2B9CC2452E}" srcId="{18493E88-B0EE-4DDE-9131-92FF1E7C34F0}" destId="{0CE5558F-8016-44CC-8AFC-CEEAB443C4A5}" srcOrd="1" destOrd="0" parTransId="{4923DA87-C4EE-4120-8C9E-5A1C45821FB3}" sibTransId="{45979C17-856D-4396-A30E-01A25808B4E9}"/>
    <dgm:cxn modelId="{1A2DF3C5-F619-4FD6-97EA-6D99D6554699}" type="presOf" srcId="{1FB56E4F-C6D1-41A8-9CC8-87ECC637A1E5}" destId="{02CB73E7-DBD5-4DCF-8B66-F7B8FEE76FB4}" srcOrd="0" destOrd="4" presId="urn:microsoft.com/office/officeart/2005/8/layout/hList1"/>
    <dgm:cxn modelId="{06CF9208-CEFC-4C2A-A966-4760E74105F2}" srcId="{18493E88-B0EE-4DDE-9131-92FF1E7C34F0}" destId="{175ED658-1432-47E6-8118-D86567514F2E}" srcOrd="3" destOrd="0" parTransId="{EB9C917C-23B1-45A0-A5E1-32F21CF86A4A}" sibTransId="{D50B18D9-6E28-4BED-BEE6-378657343039}"/>
    <dgm:cxn modelId="{EB817B04-CB70-4030-A9C1-B79FFF449964}" type="presOf" srcId="{86E7527C-EE74-40A1-A0BD-16F618FEF98E}" destId="{F035206E-5687-4233-8A20-6BA20C518CC7}" srcOrd="0" destOrd="0" presId="urn:microsoft.com/office/officeart/2005/8/layout/hList1"/>
    <dgm:cxn modelId="{3BDD9C0B-1081-429C-915E-A738A1CA9574}" srcId="{18493E88-B0EE-4DDE-9131-92FF1E7C34F0}" destId="{89327524-16BD-4A42-B480-03C93CE63B18}" srcOrd="0" destOrd="0" parTransId="{79731CC3-46AF-4EB4-8B9C-6A9275D3B350}" sibTransId="{E5E20528-C928-4E94-898F-14F65162E5C0}"/>
    <dgm:cxn modelId="{5CD10A7F-7B7E-47B7-92DE-292B423C2634}" srcId="{18493E88-B0EE-4DDE-9131-92FF1E7C34F0}" destId="{260B209D-C275-48D6-B185-5CF3FEDE3201}" srcOrd="2" destOrd="0" parTransId="{E206B934-7A9F-4516-9450-FE13F43A1048}" sibTransId="{2EE0511E-5119-47A6-9657-1DB304B51553}"/>
    <dgm:cxn modelId="{D745D692-0AD4-44F8-B5CF-F056BAF684FE}" type="presOf" srcId="{18493E88-B0EE-4DDE-9131-92FF1E7C34F0}" destId="{336F2A26-0518-42F6-85E4-DA4512EE01BC}" srcOrd="0" destOrd="0" presId="urn:microsoft.com/office/officeart/2005/8/layout/hList1"/>
    <dgm:cxn modelId="{7C237E45-23E8-46A1-A966-E25ECE3267CD}" type="presOf" srcId="{89327524-16BD-4A42-B480-03C93CE63B18}" destId="{02CB73E7-DBD5-4DCF-8B66-F7B8FEE76FB4}" srcOrd="0" destOrd="0" presId="urn:microsoft.com/office/officeart/2005/8/layout/hList1"/>
    <dgm:cxn modelId="{746CCE73-8987-4E74-B8A8-23404E18DCBB}" type="presParOf" srcId="{F035206E-5687-4233-8A20-6BA20C518CC7}" destId="{57555EB4-F23B-4816-89E9-4CF1953B3F2B}" srcOrd="0" destOrd="0" presId="urn:microsoft.com/office/officeart/2005/8/layout/hList1"/>
    <dgm:cxn modelId="{4158ABEA-2AAA-4A97-BBA5-73488719F658}" type="presParOf" srcId="{57555EB4-F23B-4816-89E9-4CF1953B3F2B}" destId="{336F2A26-0518-42F6-85E4-DA4512EE01BC}" srcOrd="0" destOrd="0" presId="urn:microsoft.com/office/officeart/2005/8/layout/hList1"/>
    <dgm:cxn modelId="{37E9E520-D3C5-4493-9FED-6C2084319C01}" type="presParOf" srcId="{57555EB4-F23B-4816-89E9-4CF1953B3F2B}" destId="{02CB73E7-DBD5-4DCF-8B66-F7B8FEE76FB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F2A26-0518-42F6-85E4-DA4512EE01BC}">
      <dsp:nvSpPr>
        <dsp:cNvPr id="0" name=""/>
        <dsp:cNvSpPr/>
      </dsp:nvSpPr>
      <dsp:spPr>
        <a:xfrm>
          <a:off x="0" y="38394"/>
          <a:ext cx="10515600" cy="100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smtClean="0"/>
            <a:t>U pripremi materije obratiti pažnju na:</a:t>
          </a:r>
          <a:endParaRPr lang="bs-Latn-BA" sz="3500" kern="1200"/>
        </a:p>
      </dsp:txBody>
      <dsp:txXfrm>
        <a:off x="0" y="38394"/>
        <a:ext cx="10515600" cy="1008000"/>
      </dsp:txXfrm>
    </dsp:sp>
    <dsp:sp modelId="{02CB73E7-DBD5-4DCF-8B66-F7B8FEE76FB4}">
      <dsp:nvSpPr>
        <dsp:cNvPr id="0" name=""/>
        <dsp:cNvSpPr/>
      </dsp:nvSpPr>
      <dsp:spPr>
        <a:xfrm>
          <a:off x="0" y="1046394"/>
          <a:ext cx="10515600" cy="3266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500" kern="1200" smtClean="0"/>
            <a:t>Tačka(e) optužnice</a:t>
          </a:r>
          <a:endParaRPr lang="bs-Latn-BA" sz="3500" kern="120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500" kern="1200" smtClean="0"/>
            <a:t>Osnovana sumnja</a:t>
          </a:r>
          <a:endParaRPr lang="bs-Latn-BA" sz="3500" kern="120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500" kern="1200" smtClean="0"/>
            <a:t>Rok od osam, odnosno 15 dana</a:t>
          </a:r>
          <a:endParaRPr lang="bs-Latn-BA" sz="3500" kern="120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500" kern="1200" smtClean="0"/>
            <a:t>Optuženi (pojam)</a:t>
          </a:r>
          <a:endParaRPr lang="bs-Latn-BA" sz="3500" kern="120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500" kern="1200" smtClean="0"/>
            <a:t>Dostavljanje optužnice</a:t>
          </a:r>
          <a:endParaRPr lang="bs-Latn-BA" sz="3500" kern="1200"/>
        </a:p>
      </dsp:txBody>
      <dsp:txXfrm>
        <a:off x="0" y="1046394"/>
        <a:ext cx="10515600" cy="3266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D5BA86-5796-4D8D-AE70-65515CE91901}" type="datetimeFigureOut">
              <a:rPr lang="bs-Latn-BA" smtClean="0"/>
              <a:pPr/>
              <a:t>9.4.2020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5386F2-5A31-4A19-A740-0CDB5F18D18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Postupak optuživanja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800" dirty="0"/>
              <a:t>Podizanje optužnice</a:t>
            </a:r>
            <a:r>
              <a:rPr lang="hr-HR" sz="2800" dirty="0" smtClean="0"/>
              <a:t>, </a:t>
            </a:r>
            <a:r>
              <a:rPr lang="hr-HR" sz="2800" dirty="0"/>
              <a:t>prigovori na optužnicu, </a:t>
            </a:r>
            <a:r>
              <a:rPr lang="hr-HR" sz="2800" dirty="0" smtClean="0"/>
              <a:t>povlačenje optužnice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800" dirty="0" smtClean="0"/>
              <a:t>Datum on-line predavanja: 10.4.2020</a:t>
            </a:r>
            <a:r>
              <a:rPr lang="hr-HR" sz="28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800" dirty="0" smtClean="0"/>
          </a:p>
          <a:p>
            <a:pPr algn="r" eaLnBrk="1" hangingPunct="1">
              <a:lnSpc>
                <a:spcPct val="80000"/>
              </a:lnSpc>
              <a:defRPr/>
            </a:pPr>
            <a:r>
              <a:rPr lang="hr-HR" sz="2800" dirty="0" smtClean="0"/>
              <a:t>Doc. </a:t>
            </a:r>
            <a:r>
              <a:rPr lang="hr-HR" sz="2800" dirty="0" smtClean="0"/>
              <a:t>d</a:t>
            </a:r>
            <a:r>
              <a:rPr lang="hr-HR" sz="2800" dirty="0" smtClean="0"/>
              <a:t>r Vildana Pleh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xmlns="" val="3639483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dirty="0" smtClean="0"/>
              <a:t>Sudska kontrola optužnice i prvi </a:t>
            </a:r>
            <a:r>
              <a:rPr lang="hr-HR" dirty="0" smtClean="0"/>
              <a:t>koraci  </a:t>
            </a:r>
            <a:r>
              <a:rPr lang="hr-HR" dirty="0" smtClean="0"/>
              <a:t>sudije za prethodno saslušanje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BA" smtClean="0"/>
              <a:t>da li je sud stvarno i mjesno nadležan,</a:t>
            </a:r>
          </a:p>
          <a:p>
            <a:pPr eaLnBrk="1" hangingPunct="1"/>
            <a:r>
              <a:rPr lang="hr-BA" smtClean="0"/>
              <a:t>da li postoje okolnosti koje isključuju krivično gonjenje, te </a:t>
            </a:r>
          </a:p>
          <a:p>
            <a:pPr eaLnBrk="1" hangingPunct="1"/>
            <a:r>
              <a:rPr lang="hr-BA" smtClean="0"/>
              <a:t>da li je optužnica sastavljena u skladu sa članom 227. ZKP BiH. </a:t>
            </a:r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xmlns="" val="313013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2400" b="1" dirty="0"/>
              <a:t>sudija za prethodno saslušanje obavijestit će optuženog da u roku od 15 dana od dana dostavljanja optužnice</a:t>
            </a:r>
            <a:r>
              <a:rPr lang="sr-Latn-CS" sz="2400" dirty="0"/>
              <a:t>:</a:t>
            </a:r>
            <a:endParaRPr lang="hr-HR" sz="24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ima pravo na podnošenje prethodnih prigovora, </a:t>
            </a:r>
            <a:endParaRPr lang="hr-HR" smtClean="0"/>
          </a:p>
          <a:p>
            <a:pPr eaLnBrk="1" hangingPunct="1"/>
            <a:r>
              <a:rPr lang="sr-Latn-CS" smtClean="0"/>
              <a:t>da će ročište o izjašnjenju o krivnji biti zakazano odmah nakon donošenja odluke o prethodnim prigovorima, odnosno po isteku roka za ulaganje prethodnih prigovora, </a:t>
            </a:r>
            <a:endParaRPr lang="hr-HR" smtClean="0"/>
          </a:p>
          <a:p>
            <a:pPr eaLnBrk="1" hangingPunct="1"/>
            <a:r>
              <a:rPr lang="sr-Latn-CS" smtClean="0"/>
              <a:t>da može navesti prijedloge dokaza koje namjerava izvesti na glavnom pretresu</a:t>
            </a:r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xmlns="" val="2543797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II. Sudska kontrola - odbijanje optužnice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Odluka u formi rješenja </a:t>
            </a:r>
          </a:p>
          <a:p>
            <a:pPr eaLnBrk="1" hangingPunct="1">
              <a:defRPr/>
            </a:pPr>
            <a:r>
              <a:rPr lang="hr-HR" dirty="0" smtClean="0"/>
              <a:t>Žalba - 24 sata; nova odluka - 72 sata</a:t>
            </a:r>
          </a:p>
          <a:p>
            <a:pPr eaLnBrk="1" hangingPunct="1">
              <a:defRPr/>
            </a:pPr>
            <a:endParaRPr lang="hr-HR" dirty="0"/>
          </a:p>
          <a:p>
            <a:pPr marL="0" indent="0">
              <a:buNone/>
              <a:defRPr/>
            </a:pPr>
            <a:endParaRPr lang="hr-HR" dirty="0" smtClean="0"/>
          </a:p>
          <a:p>
            <a:pPr algn="ctr" eaLnBrk="1" hangingPunct="1">
              <a:defRPr/>
            </a:pPr>
            <a:r>
              <a:rPr lang="hr-HR" dirty="0" smtClean="0"/>
              <a:t>Nova ili izmijenjena optužnica i novi dokazi</a:t>
            </a:r>
          </a:p>
        </p:txBody>
      </p:sp>
    </p:spTree>
    <p:extLst>
      <p:ext uri="{BB962C8B-B14F-4D97-AF65-F5344CB8AC3E}">
        <p14:creationId xmlns:p14="http://schemas.microsoft.com/office/powerpoint/2010/main" xmlns="" val="297656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dirty="0" smtClean="0"/>
              <a:t>Prethodni prigovori – razlozi za ulaganje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osporava</a:t>
            </a:r>
            <a:r>
              <a:rPr lang="hr-HR" dirty="0"/>
              <a:t>nje</a:t>
            </a:r>
            <a:r>
              <a:rPr lang="en-US" dirty="0"/>
              <a:t> </a:t>
            </a:r>
            <a:r>
              <a:rPr lang="hr-HR" dirty="0"/>
              <a:t>stvarne </a:t>
            </a:r>
            <a:r>
              <a:rPr lang="en-US" dirty="0" err="1"/>
              <a:t>nadležnost</a:t>
            </a:r>
            <a:r>
              <a:rPr lang="hr-HR" dirty="0"/>
              <a:t>i</a:t>
            </a:r>
            <a:r>
              <a:rPr lang="en-US" dirty="0"/>
              <a:t>,</a:t>
            </a:r>
            <a:endParaRPr lang="hr-HR" dirty="0"/>
          </a:p>
          <a:p>
            <a:pPr eaLnBrk="1" hangingPunct="1"/>
            <a:r>
              <a:rPr lang="sr-Latn-CS" dirty="0"/>
              <a:t>postojanje okolnosti koje isključuju krivično gonjenje (npr., zastarjelost, amnestija, pomilovanje, </a:t>
            </a:r>
            <a:r>
              <a:rPr lang="sr-Latn-CS" i="1" dirty="0"/>
              <a:t>ne bis in idem)</a:t>
            </a:r>
            <a:endParaRPr lang="en-US" dirty="0"/>
          </a:p>
          <a:p>
            <a:pPr eaLnBrk="1" hangingPunct="1"/>
            <a:r>
              <a:rPr lang="en-US" dirty="0" err="1"/>
              <a:t>formaln</a:t>
            </a:r>
            <a:r>
              <a:rPr lang="hr-HR" dirty="0"/>
              <a:t>i</a:t>
            </a:r>
            <a:r>
              <a:rPr lang="en-US" dirty="0"/>
              <a:t> </a:t>
            </a:r>
            <a:r>
              <a:rPr lang="en-US" dirty="0" err="1"/>
              <a:t>nedosta</a:t>
            </a:r>
            <a:r>
              <a:rPr lang="hr-HR" dirty="0"/>
              <a:t>ci</a:t>
            </a:r>
            <a:r>
              <a:rPr lang="en-US" dirty="0"/>
              <a:t> u </a:t>
            </a:r>
            <a:r>
              <a:rPr lang="en-US" dirty="0" err="1"/>
              <a:t>optužnici</a:t>
            </a:r>
            <a:r>
              <a:rPr lang="en-US" dirty="0" smtClean="0"/>
              <a:t>,</a:t>
            </a:r>
            <a:endParaRPr lang="bs-Latn-BA" dirty="0" smtClean="0"/>
          </a:p>
          <a:p>
            <a:pPr eaLnBrk="1" hangingPunct="1"/>
            <a:r>
              <a:rPr lang="bs-Latn-BA" dirty="0"/>
              <a:t>z</a:t>
            </a:r>
            <a:r>
              <a:rPr lang="bs-Latn-BA" dirty="0" smtClean="0"/>
              <a:t>akonitost dokaza ili dobijenog priznanja (</a:t>
            </a:r>
            <a:r>
              <a:rPr lang="bs-Latn-BA" u="sng" dirty="0" smtClean="0"/>
              <a:t>izdvajanje iz spisa!</a:t>
            </a:r>
            <a:r>
              <a:rPr lang="bs-Latn-BA" dirty="0" smtClean="0"/>
              <a:t>),</a:t>
            </a:r>
          </a:p>
          <a:p>
            <a:pPr eaLnBrk="1" hangingPunct="1"/>
            <a:r>
              <a:rPr lang="bs-Latn-BA" dirty="0"/>
              <a:t>s</a:t>
            </a:r>
            <a:r>
              <a:rPr lang="bs-Latn-BA" dirty="0" smtClean="0"/>
              <a:t>pajanje ili razdvajanje postupka,</a:t>
            </a:r>
          </a:p>
          <a:p>
            <a:pPr eaLnBrk="1" hangingPunct="1"/>
            <a:r>
              <a:rPr lang="bs-Latn-BA" dirty="0"/>
              <a:t>o</a:t>
            </a:r>
            <a:r>
              <a:rPr lang="bs-Latn-BA" dirty="0" smtClean="0"/>
              <a:t>dbijanje zahtjeva za postavljanje </a:t>
            </a:r>
            <a:r>
              <a:rPr lang="bs-Latn-BA" dirty="0" err="1" smtClean="0"/>
              <a:t>branioca</a:t>
            </a:r>
            <a:endParaRPr lang="en-US" dirty="0"/>
          </a:p>
          <a:p>
            <a:pPr eaLnBrk="1" hangingPunct="1">
              <a:buFontTx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24264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dirty="0" smtClean="0"/>
              <a:t>Prethodni prigovori – opšte karakteristike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Prethodni</a:t>
            </a:r>
            <a:r>
              <a:rPr lang="en-US" dirty="0"/>
              <a:t> </a:t>
            </a:r>
            <a:r>
              <a:rPr lang="en-US" dirty="0" err="1"/>
              <a:t>prigovori</a:t>
            </a:r>
            <a:r>
              <a:rPr lang="en-US" dirty="0"/>
              <a:t> </a:t>
            </a:r>
            <a:r>
              <a:rPr lang="en-US" dirty="0" err="1"/>
              <a:t>podnose</a:t>
            </a:r>
            <a:r>
              <a:rPr lang="en-US" dirty="0"/>
              <a:t> se </a:t>
            </a:r>
            <a:r>
              <a:rPr lang="en-US" dirty="0" err="1"/>
              <a:t>sudu</a:t>
            </a:r>
            <a:r>
              <a:rPr lang="en-US" dirty="0"/>
              <a:t> </a:t>
            </a:r>
            <a:r>
              <a:rPr lang="en-US" dirty="0" err="1"/>
              <a:t>pisano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15 </a:t>
            </a:r>
            <a:r>
              <a:rPr lang="en-US" dirty="0" err="1"/>
              <a:t>dana</a:t>
            </a:r>
            <a:r>
              <a:rPr lang="en-US" dirty="0"/>
              <a:t> od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uručenja</a:t>
            </a:r>
            <a:r>
              <a:rPr lang="en-US" dirty="0"/>
              <a:t> </a:t>
            </a:r>
            <a:r>
              <a:rPr lang="en-US" dirty="0" err="1"/>
              <a:t>optužnice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O </a:t>
            </a:r>
            <a:r>
              <a:rPr lang="en-US" dirty="0" err="1"/>
              <a:t>prethodnim</a:t>
            </a:r>
            <a:r>
              <a:rPr lang="en-US" dirty="0"/>
              <a:t> </a:t>
            </a:r>
            <a:r>
              <a:rPr lang="en-US" dirty="0" err="1"/>
              <a:t>prigovorima</a:t>
            </a:r>
            <a:r>
              <a:rPr lang="en-US" dirty="0"/>
              <a:t> </a:t>
            </a:r>
            <a:r>
              <a:rPr lang="en-US" dirty="0" err="1"/>
              <a:t>odlučuje</a:t>
            </a:r>
            <a:r>
              <a:rPr lang="en-US" dirty="0"/>
              <a:t> </a:t>
            </a:r>
            <a:r>
              <a:rPr lang="en-US" dirty="0" err="1"/>
              <a:t>sudija</a:t>
            </a:r>
            <a:r>
              <a:rPr lang="en-US" dirty="0"/>
              <a:t> za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saslušanje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u </a:t>
            </a:r>
            <a:r>
              <a:rPr lang="en-US" dirty="0" err="1"/>
              <a:t>suđenju</a:t>
            </a:r>
            <a:r>
              <a:rPr lang="en-US" dirty="0"/>
              <a:t>.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prethodnim</a:t>
            </a:r>
            <a:r>
              <a:rPr lang="en-US" dirty="0"/>
              <a:t> </a:t>
            </a:r>
            <a:r>
              <a:rPr lang="en-US" dirty="0" err="1"/>
              <a:t>prigovorima</a:t>
            </a:r>
            <a:r>
              <a:rPr lang="en-US" dirty="0"/>
              <a:t> </a:t>
            </a:r>
            <a:r>
              <a:rPr lang="en-US" dirty="0" err="1"/>
              <a:t>žalba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dopuštena</a:t>
            </a:r>
            <a:endParaRPr lang="hr-HR" dirty="0"/>
          </a:p>
          <a:p>
            <a:pPr eaLnBrk="1" hangingPunct="1">
              <a:lnSpc>
                <a:spcPct val="90000"/>
              </a:lnSpc>
            </a:pPr>
            <a:r>
              <a:rPr lang="hr-HR" dirty="0"/>
              <a:t>Rok je </a:t>
            </a:r>
            <a:r>
              <a:rPr lang="hr-HR" dirty="0" smtClean="0"/>
              <a:t>osam </a:t>
            </a:r>
            <a:r>
              <a:rPr lang="hr-HR" dirty="0"/>
              <a:t>dana za donošenje odluke</a:t>
            </a:r>
          </a:p>
          <a:p>
            <a:pPr eaLnBrk="1" hangingPunct="1">
              <a:lnSpc>
                <a:spcPct val="90000"/>
              </a:lnSpc>
            </a:pPr>
            <a:r>
              <a:rPr lang="hr-HR" b="1" dirty="0" smtClean="0"/>
              <a:t>Prigovor se može: odbiti</a:t>
            </a:r>
            <a:r>
              <a:rPr lang="hr-HR" b="1" dirty="0"/>
              <a:t>, odbaciti, </a:t>
            </a:r>
            <a:r>
              <a:rPr lang="hr-HR" b="1" dirty="0" smtClean="0"/>
              <a:t>ili prihvatiti</a:t>
            </a:r>
            <a:endParaRPr lang="hr-HR" b="1" dirty="0"/>
          </a:p>
          <a:p>
            <a:pPr eaLnBrk="1" hangingPunct="1">
              <a:lnSpc>
                <a:spcPct val="9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1724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Povlačenje optužnice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Tuži</a:t>
            </a:r>
            <a:r>
              <a:rPr lang="bs-Latn-BA" dirty="0" err="1" smtClean="0"/>
              <a:t>lac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povući</a:t>
            </a:r>
            <a:r>
              <a:rPr lang="en-US" dirty="0"/>
              <a:t> </a:t>
            </a:r>
            <a:r>
              <a:rPr lang="en-US" dirty="0" err="1" smtClean="0"/>
              <a:t>optužnicu</a:t>
            </a:r>
            <a:r>
              <a:rPr lang="bs-Latn-BA" dirty="0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u="sng" dirty="0" err="1" smtClean="0"/>
              <a:t>bez</a:t>
            </a:r>
            <a:r>
              <a:rPr lang="en-US" u="sng" dirty="0" smtClean="0"/>
              <a:t> </a:t>
            </a:r>
            <a:r>
              <a:rPr lang="en-US" u="sng" dirty="0" err="1"/>
              <a:t>prethodnog</a:t>
            </a:r>
            <a:r>
              <a:rPr lang="en-US" u="sng" dirty="0"/>
              <a:t> </a:t>
            </a:r>
            <a:r>
              <a:rPr lang="en-US" u="sng" dirty="0" err="1"/>
              <a:t>odobrenja</a:t>
            </a:r>
            <a:r>
              <a:rPr lang="en-US" dirty="0"/>
              <a:t>, do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potvrđivanja</a:t>
            </a:r>
            <a:r>
              <a:rPr lang="en-US" dirty="0"/>
              <a:t>, </a:t>
            </a:r>
            <a:endParaRPr lang="bs-Latn-BA" dirty="0" smtClean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dirty="0" smtClean="0"/>
              <a:t>a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bs-Latn-BA" dirty="0" smtClean="0"/>
              <a:t>potvrđivanja optužnice</a:t>
            </a:r>
            <a:r>
              <a:rPr lang="en-US" dirty="0" smtClean="0"/>
              <a:t>, </a:t>
            </a:r>
            <a:r>
              <a:rPr lang="en-US" dirty="0"/>
              <a:t>pa do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pretresa</a:t>
            </a:r>
            <a:r>
              <a:rPr lang="en-US" dirty="0"/>
              <a:t> -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sudije</a:t>
            </a:r>
            <a:r>
              <a:rPr lang="en-US" dirty="0"/>
              <a:t> za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saslušanje</a:t>
            </a:r>
            <a:r>
              <a:rPr lang="en-US" dirty="0" smtClean="0"/>
              <a:t>.</a:t>
            </a:r>
            <a:endParaRPr lang="bs-Latn-BA" dirty="0" smtClean="0"/>
          </a:p>
          <a:p>
            <a:pPr marL="0" indent="0" eaLnBrk="1" hangingPunct="1">
              <a:buNone/>
            </a:pPr>
            <a:endParaRPr lang="en-US" dirty="0"/>
          </a:p>
          <a:p>
            <a:pPr marL="0" indent="0" algn="r" eaLnBrk="1" hangingPunct="1">
              <a:buNone/>
            </a:pPr>
            <a:r>
              <a:rPr lang="hr-HR" i="1" dirty="0" smtClean="0"/>
              <a:t>Povlačenje optužnice (sa ili bez odobrenja) dovodi do obustave krivičnog po</a:t>
            </a:r>
            <a:r>
              <a:rPr lang="en-US" i="1" dirty="0" err="1" smtClean="0"/>
              <a:t>stupk</a:t>
            </a:r>
            <a:r>
              <a:rPr lang="bs-Latn-BA" i="1" dirty="0" smtClean="0"/>
              <a:t>a</a:t>
            </a:r>
            <a:r>
              <a:rPr lang="en-US" i="1" dirty="0" smtClean="0"/>
              <a:t> </a:t>
            </a:r>
            <a:r>
              <a:rPr lang="en-US" i="1" dirty="0" err="1" smtClean="0"/>
              <a:t>rješenjem</a:t>
            </a:r>
            <a:r>
              <a:rPr lang="en-US" i="1" dirty="0"/>
              <a:t>, </a:t>
            </a:r>
            <a:r>
              <a:rPr lang="en-US" i="1" dirty="0" smtClean="0"/>
              <a:t>o </a:t>
            </a:r>
            <a:r>
              <a:rPr lang="en-US" i="1" dirty="0" err="1"/>
              <a:t>čemu</a:t>
            </a:r>
            <a:r>
              <a:rPr lang="en-US" i="1" dirty="0"/>
              <a:t> se </a:t>
            </a:r>
            <a:r>
              <a:rPr lang="en-US" i="1" dirty="0" err="1"/>
              <a:t>odmah</a:t>
            </a:r>
            <a:r>
              <a:rPr lang="en-US" i="1" dirty="0"/>
              <a:t> </a:t>
            </a:r>
            <a:r>
              <a:rPr lang="en-US" i="1" dirty="0" err="1"/>
              <a:t>obavještavaju</a:t>
            </a:r>
            <a:r>
              <a:rPr lang="en-US" i="1" dirty="0"/>
              <a:t> </a:t>
            </a:r>
            <a:r>
              <a:rPr lang="en-US" i="1" dirty="0" err="1"/>
              <a:t>osumnjičeni</a:t>
            </a:r>
            <a:r>
              <a:rPr lang="en-US" i="1" dirty="0"/>
              <a:t>, </a:t>
            </a:r>
            <a:r>
              <a:rPr lang="en-US" i="1" dirty="0" err="1"/>
              <a:t>odnosno</a:t>
            </a:r>
            <a:r>
              <a:rPr lang="en-US" i="1" dirty="0"/>
              <a:t> </a:t>
            </a:r>
            <a:r>
              <a:rPr lang="en-US" i="1" dirty="0" err="1" smtClean="0"/>
              <a:t>optuženi</a:t>
            </a:r>
            <a:r>
              <a:rPr lang="bs-Latn-BA" i="1" dirty="0" smtClean="0"/>
              <a:t>, branilac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oštećeni</a:t>
            </a:r>
            <a:r>
              <a:rPr lang="bs-Latn-BA" i="1" dirty="0"/>
              <a:t>!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xmlns="" val="424257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r-HR" dirty="0" smtClean="0"/>
              <a:t>Nakon povlačenja optužnice, tužilac može</a:t>
            </a:r>
            <a:endParaRPr lang="hr-HR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da podnese novu optužnicu za isto djelo protiv druge osobe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ili protiv iste osobe za drugo djelo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pod uslovima za ponavljanje postupka koji je završen pravosnažnim rješenjem ponovo vodi postupak po optužnom aktu koji je već jednom povukao (vanredni pravni lijek).</a:t>
            </a:r>
          </a:p>
        </p:txBody>
      </p:sp>
    </p:spTree>
    <p:extLst>
      <p:ext uri="{BB962C8B-B14F-4D97-AF65-F5344CB8AC3E}">
        <p14:creationId xmlns:p14="http://schemas.microsoft.com/office/powerpoint/2010/main" xmlns="" val="3167078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Hvala na pažnji! 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Poštovane </a:t>
            </a:r>
            <a:r>
              <a:rPr lang="hr-HR" dirty="0" smtClean="0"/>
              <a:t>kolegice i kolege, prema </a:t>
            </a:r>
            <a:r>
              <a:rPr lang="hr-HR" dirty="0" smtClean="0"/>
              <a:t>izvedbenom planu i programu na predmetu Krivično procesno pravo II, </a:t>
            </a:r>
            <a:r>
              <a:rPr lang="hr-HR" dirty="0" smtClean="0"/>
              <a:t>tema današnjih predavanja je Postupak optuživanja i to njegova tri segmenta podizanje </a:t>
            </a:r>
            <a:r>
              <a:rPr lang="hr-HR" dirty="0" smtClean="0"/>
              <a:t>optužnice, prigovori na </a:t>
            </a:r>
            <a:r>
              <a:rPr lang="hr-HR" dirty="0" smtClean="0"/>
              <a:t>optužnicu i </a:t>
            </a:r>
            <a:r>
              <a:rPr lang="hr-HR" dirty="0" smtClean="0"/>
              <a:t>povlačenje </a:t>
            </a:r>
            <a:r>
              <a:rPr lang="hr-HR" dirty="0" smtClean="0"/>
              <a:t>optužnice.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 smtClean="0"/>
              <a:t>studiranju istaknutih pitanja, potrebno je </a:t>
            </a:r>
            <a:r>
              <a:rPr lang="hr-HR" dirty="0" smtClean="0"/>
              <a:t>uzeti </a:t>
            </a:r>
            <a:r>
              <a:rPr lang="hr-HR" dirty="0" smtClean="0"/>
              <a:t>u </a:t>
            </a:r>
            <a:r>
              <a:rPr lang="hr-HR" dirty="0" smtClean="0"/>
              <a:t>obzir i izlaganja o načelu akouzatornosti. Posebno značajnom  izdvajamo </a:t>
            </a:r>
            <a:r>
              <a:rPr lang="hr-HR" dirty="0" smtClean="0"/>
              <a:t>odluku Ustavnog suda BiH U </a:t>
            </a:r>
            <a:r>
              <a:rPr lang="hr-HR" dirty="0" smtClean="0"/>
              <a:t>5/16 </a:t>
            </a:r>
            <a:r>
              <a:rPr lang="hr-HR" dirty="0" smtClean="0"/>
              <a:t>od 01. 06. 2017. </a:t>
            </a:r>
            <a:r>
              <a:rPr lang="hr-HR" dirty="0" smtClean="0"/>
              <a:t>na osnovu koje su izvršene  </a:t>
            </a:r>
            <a:r>
              <a:rPr lang="hr-HR" dirty="0" smtClean="0"/>
              <a:t>promjene u zakonima o krivičnom postupku u BiH. </a:t>
            </a:r>
            <a:endParaRPr lang="hr-HR" dirty="0" smtClean="0"/>
          </a:p>
          <a:p>
            <a:r>
              <a:rPr lang="hr-HR" b="1" dirty="0" smtClean="0"/>
              <a:t>Pomenute </a:t>
            </a:r>
            <a:r>
              <a:rPr lang="hr-HR" b="1" dirty="0" smtClean="0"/>
              <a:t>izmjene i dopune procesnih zakona dostupne su on-line, tako ih npr. možete pronaći na stranici Tužilaštva BiH.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i="1" dirty="0"/>
              <a:t>nemo iudex sine </a:t>
            </a:r>
            <a:r>
              <a:rPr lang="sr-Latn-CS" i="1" dirty="0" smtClean="0"/>
              <a:t>actore - optužnica</a:t>
            </a:r>
            <a:endParaRPr lang="hr-HR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Optužnica prolazi sudsku kontrolu, po službenoj dužnosti i na inicijativu optuženog i njegovog branioca </a:t>
            </a:r>
          </a:p>
          <a:p>
            <a:r>
              <a:rPr lang="sr-Latn-CS" dirty="0" smtClean="0"/>
              <a:t>Kriminalno-politički razlozi i okončanje krivičnog postupka i prije zakazivanja glavnog pretresa (kroz konsenzualne krivičnoprocesne institute izjašnjavanja i pregovaranja o krivnji)</a:t>
            </a:r>
          </a:p>
          <a:p>
            <a:r>
              <a:rPr lang="sr-Latn-CS" dirty="0" smtClean="0"/>
              <a:t>U skladu sa mogućnošću tužioca da raspolaže krivičnopravnim zahtjevom (načelo mutabiliteta), on ima pravo da promijeni svoj stav i odustane od krivičnog gonjenja (</a:t>
            </a:r>
            <a:r>
              <a:rPr lang="sr-Latn-CS" u="sng" dirty="0" smtClean="0"/>
              <a:t>povlačenje optužnice</a:t>
            </a:r>
            <a:r>
              <a:rPr lang="sr-Latn-CS" dirty="0" smtClean="0"/>
              <a:t>)	</a:t>
            </a:r>
            <a:endParaRPr lang="hr-HR" dirty="0" smtClean="0"/>
          </a:p>
          <a:p>
            <a:endParaRPr lang="hr-HR" dirty="0" smtClean="0"/>
          </a:p>
          <a:p>
            <a:pPr marL="0" indent="0" eaLnBrk="1" hangingPunct="1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81658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400" b="1" dirty="0" err="1"/>
              <a:t>Sadržaj</a:t>
            </a:r>
            <a:r>
              <a:rPr lang="en-US" sz="3400" b="1" dirty="0"/>
              <a:t> </a:t>
            </a:r>
            <a:r>
              <a:rPr lang="en-US" sz="3400" b="1" dirty="0" err="1" smtClean="0"/>
              <a:t>optužnice</a:t>
            </a:r>
            <a:r>
              <a:rPr lang="bs-Latn-BA" sz="3400" b="1" dirty="0" smtClean="0"/>
              <a:t> (</a:t>
            </a:r>
            <a:r>
              <a:rPr lang="bs-Latn-BA" sz="3400" b="1" dirty="0" err="1" smtClean="0"/>
              <a:t>repetitorij</a:t>
            </a:r>
            <a:r>
              <a:rPr lang="bs-Latn-BA" sz="3400" b="1" dirty="0" smtClean="0"/>
              <a:t> obaveznih elemenata)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hr-HR" sz="3400" dirty="0"/>
              <a:t>č</a:t>
            </a:r>
            <a:r>
              <a:rPr lang="en-US" sz="3400" b="1" dirty="0" err="1"/>
              <a:t>lan</a:t>
            </a:r>
            <a:r>
              <a:rPr lang="en-US" sz="3400" b="1" dirty="0"/>
              <a:t> 22</a:t>
            </a:r>
            <a:r>
              <a:rPr lang="hr-HR" sz="3400" b="1" dirty="0"/>
              <a:t>7</a:t>
            </a:r>
            <a:r>
              <a:rPr lang="en-US" sz="3400" b="1" dirty="0"/>
              <a:t>.</a:t>
            </a:r>
            <a:r>
              <a:rPr lang="hr-HR" sz="3400" b="1" dirty="0"/>
              <a:t> ZKP BiH</a:t>
            </a:r>
            <a:r>
              <a:rPr lang="en-US" sz="3400" b="1" dirty="0"/>
              <a:t/>
            </a:r>
            <a:br>
              <a:rPr lang="en-US" sz="3400" b="1" dirty="0"/>
            </a:br>
            <a:endParaRPr lang="hr-HR" sz="34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/>
              <a:t>(1) Optužnica sadrži: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a) naziv suda,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b) ime i prezime osumnjičenog s osobnim podacima,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c) opis djela iz kog proizlaze zakonska obilježja krivičnog djela, vrijeme i mjesto učinjenja krivičnog djela, predmet na kome je i sredstvo kojim je izvršeno krivično djelo, kao i ostale okolnosti potrebne da se krivično djelo što preciznije odredi,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d) zakonski naziv krivičnog djela s navođenjem odredbe krivičnog zakona,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e) prijedlog o dokazima koje treba izvesti, uz naznačenje svjedoka i vještaka, </a:t>
            </a:r>
            <a:r>
              <a:rPr lang="hr-HR" sz="2000" b="1"/>
              <a:t>ili pseudonima zaštićenih svjedoka,</a:t>
            </a:r>
            <a:r>
              <a:rPr lang="hr-HR" sz="2000"/>
              <a:t> </a:t>
            </a:r>
            <a:r>
              <a:rPr lang="en-US" sz="2000" b="1"/>
              <a:t>spisa koje treba pročitati i predmeta koji služe kao dokaz,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f) rezultat istrage,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g) </a:t>
            </a:r>
            <a:r>
              <a:rPr lang="hr-HR" sz="2000" b="1"/>
              <a:t>dokaze</a:t>
            </a:r>
            <a:r>
              <a:rPr lang="en-US" sz="2000" b="1"/>
              <a:t> koji potkrijepljuje navode optužnice.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/>
              <a:t>                      </a:t>
            </a:r>
            <a:endParaRPr lang="hr-HR" sz="1600" b="1"/>
          </a:p>
        </p:txBody>
      </p:sp>
    </p:spTree>
    <p:extLst>
      <p:ext uri="{BB962C8B-B14F-4D97-AF65-F5344CB8AC3E}">
        <p14:creationId xmlns:p14="http://schemas.microsoft.com/office/powerpoint/2010/main" xmlns="" val="152561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rgbClr val="FF0000"/>
                </a:solidFill>
              </a:rPr>
              <a:t>Pažnja!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Naredna dva slajda govore </a:t>
            </a:r>
            <a:r>
              <a:rPr lang="bs-Latn-BA" dirty="0" smtClean="0"/>
              <a:t>o rokovima koji su određeni za podizanje optužnice.</a:t>
            </a:r>
          </a:p>
          <a:p>
            <a:r>
              <a:rPr lang="bs-Latn-BA" b="1" dirty="0" smtClean="0"/>
              <a:t>Smisao pripremanja ovog gradiva je u uočavanju tih rokova, posebno u određivanju </a:t>
            </a:r>
            <a:r>
              <a:rPr lang="bs-Latn-BA" b="1" u="sng" dirty="0" smtClean="0"/>
              <a:t>krajnjih rokova </a:t>
            </a:r>
            <a:r>
              <a:rPr lang="bs-Latn-BA" b="1" dirty="0" smtClean="0"/>
              <a:t>za podizanje optužnice, te u zapažanju da su i </a:t>
            </a:r>
            <a:r>
              <a:rPr lang="bs-Latn-BA" b="1" u="sng" dirty="0" smtClean="0"/>
              <a:t>osumnjičeni i oštećeni dobili pravo na </a:t>
            </a:r>
            <a:r>
              <a:rPr lang="bs-Latn-BA" b="1" u="sng" dirty="0" err="1" smtClean="0"/>
              <a:t>pritužbu</a:t>
            </a:r>
            <a:r>
              <a:rPr lang="bs-Latn-BA" b="1" dirty="0" smtClean="0"/>
              <a:t> u smislu aktivne zaštite prava da se krivični postupak odvija u razumnim rokovima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Konačno, potrebno je proučiti čl. 7. ZID ZKP BiH - prelazne i završne odredbe (65/18) i povezati ih sa prethodnim </a:t>
            </a:r>
            <a:r>
              <a:rPr lang="bs-Latn-BA" dirty="0" err="1" smtClean="0"/>
              <a:t>izlaganjima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501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Podizanje optužnice (čl. 226. ZKP BiH) i odluka Ustavnog suda BiH </a:t>
            </a:r>
            <a:r>
              <a:rPr lang="hr-HR" i="1" dirty="0" smtClean="0"/>
              <a:t>U 5/16 od 01. 06. 2017</a:t>
            </a:r>
            <a:r>
              <a:rPr lang="hr-HR" dirty="0" smtClean="0"/>
              <a:t>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i="1" dirty="0" smtClean="0"/>
              <a:t>osporena odredba </a:t>
            </a:r>
            <a:r>
              <a:rPr lang="hr-HR" i="1" dirty="0" smtClean="0"/>
              <a:t>nije propisivala rok </a:t>
            </a:r>
            <a:r>
              <a:rPr lang="hr-HR" i="1" dirty="0" smtClean="0"/>
              <a:t>u kojem je tužilac obavezan pripremiti optužnicu, niti je taj rok propisan odredbom kojom je regulisano okončanje istrage </a:t>
            </a:r>
            <a:r>
              <a:rPr lang="hr-HR" dirty="0" smtClean="0"/>
              <a:t>(suprotna čl. I/2. Ustava BiH). </a:t>
            </a:r>
          </a:p>
          <a:p>
            <a:r>
              <a:rPr lang="hr-HR" b="1" dirty="0">
                <a:solidFill>
                  <a:srgbClr val="FF0000"/>
                </a:solidFill>
              </a:rPr>
              <a:t>ZID ZKP </a:t>
            </a:r>
            <a:r>
              <a:rPr lang="hr-HR" b="1" dirty="0" smtClean="0">
                <a:solidFill>
                  <a:srgbClr val="FF0000"/>
                </a:solidFill>
              </a:rPr>
              <a:t>BiH (65/18):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s-Latn-BA" dirty="0"/>
              <a:t>Kad u toku istrage tužilac nađe da postoji dovoljno dokaza iz kojih proizlazi osnovana sumnja da je osumnjičeni </a:t>
            </a:r>
            <a:r>
              <a:rPr lang="bs-Latn-BA" dirty="0" smtClean="0"/>
              <a:t>učinio </a:t>
            </a:r>
            <a:r>
              <a:rPr lang="bs-Latn-BA" dirty="0"/>
              <a:t>krivično djelo, pripremit će i uputiti optužnicu </a:t>
            </a:r>
            <a:r>
              <a:rPr lang="bs-Latn-BA" dirty="0" err="1"/>
              <a:t>sudiji</a:t>
            </a:r>
            <a:r>
              <a:rPr lang="bs-Latn-BA" dirty="0"/>
              <a:t> za prethodno saslušanje u roku od </a:t>
            </a:r>
            <a:r>
              <a:rPr lang="bs-Latn-BA" dirty="0">
                <a:solidFill>
                  <a:srgbClr val="FF0000"/>
                </a:solidFill>
              </a:rPr>
              <a:t>30 dana </a:t>
            </a:r>
            <a:r>
              <a:rPr lang="bs-Latn-BA" dirty="0"/>
              <a:t>od dana kada je okončanje istrage zabilježeno u spisu. </a:t>
            </a:r>
            <a:endParaRPr lang="bs-Latn-B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s-Latn-BA" dirty="0" smtClean="0"/>
              <a:t>Ako </a:t>
            </a:r>
            <a:r>
              <a:rPr lang="bs-Latn-BA" dirty="0"/>
              <a:t>tužilac ne uputi optužnicu u </a:t>
            </a:r>
            <a:r>
              <a:rPr lang="bs-Latn-BA" dirty="0" smtClean="0"/>
              <a:t>tom roku, </a:t>
            </a:r>
            <a:r>
              <a:rPr lang="bs-Latn-BA" dirty="0"/>
              <a:t>dužan je u roku od </a:t>
            </a:r>
            <a:r>
              <a:rPr lang="bs-Latn-BA" dirty="0">
                <a:solidFill>
                  <a:srgbClr val="FF0000"/>
                </a:solidFill>
              </a:rPr>
              <a:t>osam dana </a:t>
            </a:r>
            <a:r>
              <a:rPr lang="bs-Latn-BA" dirty="0"/>
              <a:t>o razlozima </a:t>
            </a:r>
            <a:r>
              <a:rPr lang="bs-Latn-BA" dirty="0" smtClean="0"/>
              <a:t>ne podizanja </a:t>
            </a:r>
            <a:r>
              <a:rPr lang="bs-Latn-BA" dirty="0"/>
              <a:t>optužnice obavijestiti glavnog tužioca koji će preduzeti mjere da tužilac u roku koji ne može biti duži od </a:t>
            </a:r>
            <a:r>
              <a:rPr lang="bs-Latn-BA" dirty="0">
                <a:solidFill>
                  <a:srgbClr val="FF0000"/>
                </a:solidFill>
              </a:rPr>
              <a:t>30 dana </a:t>
            </a:r>
            <a:r>
              <a:rPr lang="bs-Latn-BA" dirty="0"/>
              <a:t>podigne optužnicu. O određivanju dodatnog roka obavijestit će se osumnjičeni i oštećeni.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7086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ZID ZKP </a:t>
            </a:r>
            <a:r>
              <a:rPr lang="hr-HR" sz="2800" b="1" dirty="0" smtClean="0">
                <a:solidFill>
                  <a:srgbClr val="FF0000"/>
                </a:solidFill>
              </a:rPr>
              <a:t>BiH (nastavak sa prethodne stranice):</a:t>
            </a:r>
            <a:endParaRPr lang="hr-HR" sz="2800" b="1" dirty="0">
              <a:solidFill>
                <a:srgbClr val="FF00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s-Latn-BA" dirty="0" smtClean="0"/>
              <a:t>Ako tužilac u dodatnom roku ne </a:t>
            </a:r>
            <a:r>
              <a:rPr lang="bs-Latn-BA" dirty="0"/>
              <a:t>podigne optužnicu, obavijestit će o tome glavnog tužioca, te </a:t>
            </a:r>
            <a:r>
              <a:rPr lang="bs-Latn-BA" dirty="0" err="1"/>
              <a:t>osumnjičenog</a:t>
            </a:r>
            <a:r>
              <a:rPr lang="bs-Latn-BA" dirty="0"/>
              <a:t> i oštećenog koji imaju pravo u roku od </a:t>
            </a:r>
            <a:r>
              <a:rPr lang="bs-Latn-BA" dirty="0">
                <a:solidFill>
                  <a:srgbClr val="FF0000"/>
                </a:solidFill>
              </a:rPr>
              <a:t>osam dana </a:t>
            </a:r>
            <a:r>
              <a:rPr lang="bs-Latn-BA" dirty="0"/>
              <a:t>od isteka tog roka podnijeti </a:t>
            </a:r>
            <a:r>
              <a:rPr lang="bs-Latn-BA" dirty="0" err="1"/>
              <a:t>pritužbu</a:t>
            </a:r>
            <a:r>
              <a:rPr lang="bs-Latn-BA" dirty="0"/>
              <a:t> glavnom </a:t>
            </a:r>
            <a:r>
              <a:rPr lang="bs-Latn-BA" dirty="0" err="1"/>
              <a:t>tužiocu</a:t>
            </a:r>
            <a:r>
              <a:rPr lang="bs-Latn-BA" dirty="0"/>
              <a:t>. </a:t>
            </a:r>
            <a:endParaRPr lang="bs-Latn-B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s-Latn-BA" dirty="0" smtClean="0"/>
              <a:t>Glavni </a:t>
            </a:r>
            <a:r>
              <a:rPr lang="bs-Latn-BA" dirty="0"/>
              <a:t>tužilac će u roku od </a:t>
            </a:r>
            <a:r>
              <a:rPr lang="bs-Latn-BA" dirty="0">
                <a:solidFill>
                  <a:srgbClr val="FF0000"/>
                </a:solidFill>
              </a:rPr>
              <a:t>30 dana </a:t>
            </a:r>
            <a:r>
              <a:rPr lang="bs-Latn-BA" dirty="0"/>
              <a:t>izdati </a:t>
            </a:r>
            <a:r>
              <a:rPr lang="bs-Latn-BA" dirty="0" err="1"/>
              <a:t>tužiocu</a:t>
            </a:r>
            <a:r>
              <a:rPr lang="bs-Latn-BA" dirty="0"/>
              <a:t> obavezujuće uputstvo da u roku od </a:t>
            </a:r>
            <a:r>
              <a:rPr lang="bs-Latn-BA" dirty="0">
                <a:solidFill>
                  <a:srgbClr val="FF0000"/>
                </a:solidFill>
              </a:rPr>
              <a:t>30 dana </a:t>
            </a:r>
            <a:r>
              <a:rPr lang="bs-Latn-BA" dirty="0"/>
              <a:t>podigne optužnicu. </a:t>
            </a:r>
            <a:endParaRPr lang="bs-Latn-B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s-Latn-BA" dirty="0" smtClean="0"/>
              <a:t>Ako </a:t>
            </a:r>
            <a:r>
              <a:rPr lang="bs-Latn-BA" dirty="0"/>
              <a:t>tužilac i nakon </a:t>
            </a:r>
            <a:r>
              <a:rPr lang="bs-Latn-BA" dirty="0" err="1"/>
              <a:t>obavezujućeg</a:t>
            </a:r>
            <a:r>
              <a:rPr lang="bs-Latn-BA" dirty="0"/>
              <a:t> uputstva glavnog tužioca ne podigne optužnicu, </a:t>
            </a:r>
            <a:r>
              <a:rPr lang="bs-Latn-BA" dirty="0" err="1"/>
              <a:t>smatrat</a:t>
            </a:r>
            <a:r>
              <a:rPr lang="bs-Latn-BA" dirty="0"/>
              <a:t> će se da je istraga obustavljena, o čemu tužilac donosi naredbu i u roku od </a:t>
            </a:r>
            <a:r>
              <a:rPr lang="bs-Latn-BA" dirty="0">
                <a:solidFill>
                  <a:srgbClr val="FF0000"/>
                </a:solidFill>
              </a:rPr>
              <a:t>15 dana </a:t>
            </a:r>
            <a:r>
              <a:rPr lang="bs-Latn-BA" dirty="0"/>
              <a:t>o tome obavještava glavnog tužioca, </a:t>
            </a:r>
            <a:r>
              <a:rPr lang="bs-Latn-BA" dirty="0" err="1"/>
              <a:t>osumnjičenog</a:t>
            </a:r>
            <a:r>
              <a:rPr lang="bs-Latn-BA" dirty="0"/>
              <a:t> i oštećenog.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xmlns="" val="411844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rgbClr val="FF0000"/>
                </a:solidFill>
              </a:rPr>
              <a:t>Pažnja!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Nakon što ste proučili nove zakonske odredbe o rokovima za podizanje optužnice, potrebno je ova izlaganja povezati sa predavanjima o istrazi (</a:t>
            </a:r>
            <a:r>
              <a:rPr lang="bs-Latn-BA" dirty="0" err="1" smtClean="0"/>
              <a:t>on-line</a:t>
            </a:r>
            <a:r>
              <a:rPr lang="bs-Latn-BA" dirty="0" smtClean="0"/>
              <a:t> predavanja od 3.4.20), posebno sa </a:t>
            </a:r>
            <a:r>
              <a:rPr lang="bs-Latn-BA" dirty="0" smtClean="0">
                <a:solidFill>
                  <a:srgbClr val="FF0000"/>
                </a:solidFill>
              </a:rPr>
              <a:t>novim rokovima za trajanje istrage</a:t>
            </a:r>
            <a:r>
              <a:rPr lang="bs-Latn-BA" dirty="0" smtClean="0"/>
              <a:t>.</a:t>
            </a:r>
          </a:p>
          <a:p>
            <a:r>
              <a:rPr lang="bs-Latn-BA" b="1" dirty="0" smtClean="0"/>
              <a:t>Zaključno, i rokovi o okončanju istrage i rokovi za podizanje optužnice moraju biti povezani sa čl. </a:t>
            </a:r>
            <a:r>
              <a:rPr lang="bs-Latn-BA" b="1" dirty="0"/>
              <a:t>4. </a:t>
            </a:r>
            <a:r>
              <a:rPr lang="bs-Latn-BA" b="1" dirty="0" smtClean="0"/>
              <a:t>ZID ZKP BiH (65/18), </a:t>
            </a:r>
            <a:r>
              <a:rPr lang="bs-Latn-BA" dirty="0" smtClean="0"/>
              <a:t>koji glasi:</a:t>
            </a:r>
            <a:endParaRPr lang="bs-Latn-BA" dirty="0"/>
          </a:p>
          <a:p>
            <a:pPr>
              <a:buFont typeface="Wingdings" panose="05000000000000000000" pitchFamily="2" charset="2"/>
              <a:buChar char="v"/>
            </a:pPr>
            <a:r>
              <a:rPr lang="bs-Latn-BA" dirty="0" smtClean="0"/>
              <a:t> U </a:t>
            </a:r>
            <a:r>
              <a:rPr lang="bs-Latn-BA" dirty="0"/>
              <a:t>članu 224. (Obustava istrage) u stavu (1) iza tačke d) briše se interpunkcijski znak tačka, stavlja zarez i dodaje nova tačka e), koja glasi: "e) </a:t>
            </a:r>
            <a:r>
              <a:rPr lang="bs-Latn-BA" dirty="0">
                <a:solidFill>
                  <a:srgbClr val="FF0000"/>
                </a:solidFill>
              </a:rPr>
              <a:t>postoje druge okolnosti za obustavu istrage iz člana 225. stav (5), odnosno člana 226. stav (3) ovog zakona</a:t>
            </a:r>
            <a:r>
              <a:rPr lang="bs-Latn-BA" dirty="0"/>
              <a:t>." U stavu (3) iza riječi: "tačke c)" dodaju se riječi: "</a:t>
            </a:r>
            <a:r>
              <a:rPr lang="bs-Latn-BA" dirty="0">
                <a:solidFill>
                  <a:srgbClr val="FF0000"/>
                </a:solidFill>
              </a:rPr>
              <a:t>i tačke e</a:t>
            </a:r>
            <a:r>
              <a:rPr lang="bs-Latn-BA" dirty="0"/>
              <a:t>)"." 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415123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dirty="0" smtClean="0"/>
              <a:t>I. Sudska kontrola - potvrđivanje optužnice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60795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1223</Words>
  <Application>Microsoft Office PowerPoint</Application>
  <PresentationFormat>Custom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Postupak optuživanja</vt:lpstr>
      <vt:lpstr>Slide 2</vt:lpstr>
      <vt:lpstr>nemo iudex sine actore - optužnica</vt:lpstr>
      <vt:lpstr>Sadržaj optužnice (repetitorij obaveznih elemenata) član 227. ZKP BiH </vt:lpstr>
      <vt:lpstr>Pažnja!</vt:lpstr>
      <vt:lpstr>Podizanje optužnice (čl. 226. ZKP BiH) i odluka Ustavnog suda BiH U 5/16 od 01. 06. 2017.</vt:lpstr>
      <vt:lpstr>ZID ZKP BiH (nastavak sa prethodne stranice):</vt:lpstr>
      <vt:lpstr>Pažnja!</vt:lpstr>
      <vt:lpstr>I. Sudska kontrola - potvrđivanje optužnice</vt:lpstr>
      <vt:lpstr>Sudska kontrola optužnice i prvi koraci  sudije za prethodno saslušanje</vt:lpstr>
      <vt:lpstr>sudija za prethodno saslušanje obavijestit će optuženog da u roku od 15 dana od dana dostavljanja optužnice:</vt:lpstr>
      <vt:lpstr>II. Sudska kontrola - odbijanje optužnice</vt:lpstr>
      <vt:lpstr>Prethodni prigovori – razlozi za ulaganje</vt:lpstr>
      <vt:lpstr>Prethodni prigovori – opšte karakteristike</vt:lpstr>
      <vt:lpstr>Povlačenje optužnice</vt:lpstr>
      <vt:lpstr>Nakon povlačenja optužnice, tužilac može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Postupak optuživanja</dc:title>
  <dc:creator>H</dc:creator>
  <cp:lastModifiedBy>Berin</cp:lastModifiedBy>
  <cp:revision>17</cp:revision>
  <dcterms:created xsi:type="dcterms:W3CDTF">2020-04-07T18:17:53Z</dcterms:created>
  <dcterms:modified xsi:type="dcterms:W3CDTF">2020-04-09T13:37:19Z</dcterms:modified>
</cp:coreProperties>
</file>