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4" r:id="rId6"/>
    <p:sldId id="266" r:id="rId7"/>
    <p:sldId id="269" r:id="rId8"/>
    <p:sldId id="271" r:id="rId9"/>
    <p:sldId id="278" r:id="rId10"/>
    <p:sldId id="273" r:id="rId11"/>
    <p:sldId id="275" r:id="rId12"/>
    <p:sldId id="276" r:id="rId13"/>
    <p:sldId id="279" r:id="rId14"/>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bs-Latn-BA"/>
          </a:p>
        </p:txBody>
      </p:sp>
      <p:sp>
        <p:nvSpPr>
          <p:cNvPr id="4" name="Date Placeholder 3"/>
          <p:cNvSpPr>
            <a:spLocks noGrp="1"/>
          </p:cNvSpPr>
          <p:nvPr>
            <p:ph type="dt" sz="half" idx="10"/>
          </p:nvPr>
        </p:nvSpPr>
        <p:spPr/>
        <p:txBody>
          <a:bodyPr/>
          <a:lstStyle/>
          <a:p>
            <a:fld id="{6B769BA1-1837-4C3D-BF3E-4F406F92716A}" type="datetimeFigureOut">
              <a:rPr lang="bs-Latn-BA" smtClean="0"/>
              <a:t>17.04.2020.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0C32390-7C1A-4A65-AA53-414FBCCFE1D9}" type="slidenum">
              <a:rPr lang="bs-Latn-BA" smtClean="0"/>
              <a:t>‹#›</a:t>
            </a:fld>
            <a:endParaRPr lang="bs-Latn-BA"/>
          </a:p>
        </p:txBody>
      </p:sp>
    </p:spTree>
    <p:extLst>
      <p:ext uri="{BB962C8B-B14F-4D97-AF65-F5344CB8AC3E}">
        <p14:creationId xmlns:p14="http://schemas.microsoft.com/office/powerpoint/2010/main" val="1582005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6B769BA1-1837-4C3D-BF3E-4F406F92716A}" type="datetimeFigureOut">
              <a:rPr lang="bs-Latn-BA" smtClean="0"/>
              <a:t>17.04.2020.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0C32390-7C1A-4A65-AA53-414FBCCFE1D9}" type="slidenum">
              <a:rPr lang="bs-Latn-BA" smtClean="0"/>
              <a:t>‹#›</a:t>
            </a:fld>
            <a:endParaRPr lang="bs-Latn-BA"/>
          </a:p>
        </p:txBody>
      </p:sp>
    </p:spTree>
    <p:extLst>
      <p:ext uri="{BB962C8B-B14F-4D97-AF65-F5344CB8AC3E}">
        <p14:creationId xmlns:p14="http://schemas.microsoft.com/office/powerpoint/2010/main" val="58116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6B769BA1-1837-4C3D-BF3E-4F406F92716A}" type="datetimeFigureOut">
              <a:rPr lang="bs-Latn-BA" smtClean="0"/>
              <a:t>17.04.2020.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0C32390-7C1A-4A65-AA53-414FBCCFE1D9}" type="slidenum">
              <a:rPr lang="bs-Latn-BA" smtClean="0"/>
              <a:t>‹#›</a:t>
            </a:fld>
            <a:endParaRPr lang="bs-Latn-BA"/>
          </a:p>
        </p:txBody>
      </p:sp>
    </p:spTree>
    <p:extLst>
      <p:ext uri="{BB962C8B-B14F-4D97-AF65-F5344CB8AC3E}">
        <p14:creationId xmlns:p14="http://schemas.microsoft.com/office/powerpoint/2010/main" val="3643176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10"/>
          </p:nvPr>
        </p:nvSpPr>
        <p:spPr/>
        <p:txBody>
          <a:bodyPr/>
          <a:lstStyle/>
          <a:p>
            <a:fld id="{6B769BA1-1837-4C3D-BF3E-4F406F92716A}" type="datetimeFigureOut">
              <a:rPr lang="bs-Latn-BA" smtClean="0"/>
              <a:t>17.04.2020.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0C32390-7C1A-4A65-AA53-414FBCCFE1D9}" type="slidenum">
              <a:rPr lang="bs-Latn-BA" smtClean="0"/>
              <a:t>‹#›</a:t>
            </a:fld>
            <a:endParaRPr lang="bs-Latn-BA"/>
          </a:p>
        </p:txBody>
      </p:sp>
    </p:spTree>
    <p:extLst>
      <p:ext uri="{BB962C8B-B14F-4D97-AF65-F5344CB8AC3E}">
        <p14:creationId xmlns:p14="http://schemas.microsoft.com/office/powerpoint/2010/main" val="2520989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769BA1-1837-4C3D-BF3E-4F406F92716A}" type="datetimeFigureOut">
              <a:rPr lang="bs-Latn-BA" smtClean="0"/>
              <a:t>17.04.2020.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60C32390-7C1A-4A65-AA53-414FBCCFE1D9}" type="slidenum">
              <a:rPr lang="bs-Latn-BA" smtClean="0"/>
              <a:t>‹#›</a:t>
            </a:fld>
            <a:endParaRPr lang="bs-Latn-BA"/>
          </a:p>
        </p:txBody>
      </p:sp>
    </p:spTree>
    <p:extLst>
      <p:ext uri="{BB962C8B-B14F-4D97-AF65-F5344CB8AC3E}">
        <p14:creationId xmlns:p14="http://schemas.microsoft.com/office/powerpoint/2010/main" val="150272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Date Placeholder 4"/>
          <p:cNvSpPr>
            <a:spLocks noGrp="1"/>
          </p:cNvSpPr>
          <p:nvPr>
            <p:ph type="dt" sz="half" idx="10"/>
          </p:nvPr>
        </p:nvSpPr>
        <p:spPr/>
        <p:txBody>
          <a:bodyPr/>
          <a:lstStyle/>
          <a:p>
            <a:fld id="{6B769BA1-1837-4C3D-BF3E-4F406F92716A}" type="datetimeFigureOut">
              <a:rPr lang="bs-Latn-BA" smtClean="0"/>
              <a:t>17.04.2020.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60C32390-7C1A-4A65-AA53-414FBCCFE1D9}" type="slidenum">
              <a:rPr lang="bs-Latn-BA" smtClean="0"/>
              <a:t>‹#›</a:t>
            </a:fld>
            <a:endParaRPr lang="bs-Latn-BA"/>
          </a:p>
        </p:txBody>
      </p:sp>
    </p:spTree>
    <p:extLst>
      <p:ext uri="{BB962C8B-B14F-4D97-AF65-F5344CB8AC3E}">
        <p14:creationId xmlns:p14="http://schemas.microsoft.com/office/powerpoint/2010/main" val="201197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7" name="Date Placeholder 6"/>
          <p:cNvSpPr>
            <a:spLocks noGrp="1"/>
          </p:cNvSpPr>
          <p:nvPr>
            <p:ph type="dt" sz="half" idx="10"/>
          </p:nvPr>
        </p:nvSpPr>
        <p:spPr/>
        <p:txBody>
          <a:bodyPr/>
          <a:lstStyle/>
          <a:p>
            <a:fld id="{6B769BA1-1837-4C3D-BF3E-4F406F92716A}" type="datetimeFigureOut">
              <a:rPr lang="bs-Latn-BA" smtClean="0"/>
              <a:t>17.04.2020.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60C32390-7C1A-4A65-AA53-414FBCCFE1D9}" type="slidenum">
              <a:rPr lang="bs-Latn-BA" smtClean="0"/>
              <a:t>‹#›</a:t>
            </a:fld>
            <a:endParaRPr lang="bs-Latn-BA"/>
          </a:p>
        </p:txBody>
      </p:sp>
    </p:spTree>
    <p:extLst>
      <p:ext uri="{BB962C8B-B14F-4D97-AF65-F5344CB8AC3E}">
        <p14:creationId xmlns:p14="http://schemas.microsoft.com/office/powerpoint/2010/main" val="397116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s-Latn-BA"/>
          </a:p>
        </p:txBody>
      </p:sp>
      <p:sp>
        <p:nvSpPr>
          <p:cNvPr id="3" name="Date Placeholder 2"/>
          <p:cNvSpPr>
            <a:spLocks noGrp="1"/>
          </p:cNvSpPr>
          <p:nvPr>
            <p:ph type="dt" sz="half" idx="10"/>
          </p:nvPr>
        </p:nvSpPr>
        <p:spPr/>
        <p:txBody>
          <a:bodyPr/>
          <a:lstStyle/>
          <a:p>
            <a:fld id="{6B769BA1-1837-4C3D-BF3E-4F406F92716A}" type="datetimeFigureOut">
              <a:rPr lang="bs-Latn-BA" smtClean="0"/>
              <a:t>17.04.2020.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60C32390-7C1A-4A65-AA53-414FBCCFE1D9}" type="slidenum">
              <a:rPr lang="bs-Latn-BA" smtClean="0"/>
              <a:t>‹#›</a:t>
            </a:fld>
            <a:endParaRPr lang="bs-Latn-BA"/>
          </a:p>
        </p:txBody>
      </p:sp>
    </p:spTree>
    <p:extLst>
      <p:ext uri="{BB962C8B-B14F-4D97-AF65-F5344CB8AC3E}">
        <p14:creationId xmlns:p14="http://schemas.microsoft.com/office/powerpoint/2010/main" val="638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69BA1-1837-4C3D-BF3E-4F406F92716A}" type="datetimeFigureOut">
              <a:rPr lang="bs-Latn-BA" smtClean="0"/>
              <a:t>17.04.2020.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60C32390-7C1A-4A65-AA53-414FBCCFE1D9}" type="slidenum">
              <a:rPr lang="bs-Latn-BA" smtClean="0"/>
              <a:t>‹#›</a:t>
            </a:fld>
            <a:endParaRPr lang="bs-Latn-BA"/>
          </a:p>
        </p:txBody>
      </p:sp>
    </p:spTree>
    <p:extLst>
      <p:ext uri="{BB962C8B-B14F-4D97-AF65-F5344CB8AC3E}">
        <p14:creationId xmlns:p14="http://schemas.microsoft.com/office/powerpoint/2010/main" val="250780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769BA1-1837-4C3D-BF3E-4F406F92716A}" type="datetimeFigureOut">
              <a:rPr lang="bs-Latn-BA" smtClean="0"/>
              <a:t>17.04.2020.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60C32390-7C1A-4A65-AA53-414FBCCFE1D9}" type="slidenum">
              <a:rPr lang="bs-Latn-BA" smtClean="0"/>
              <a:t>‹#›</a:t>
            </a:fld>
            <a:endParaRPr lang="bs-Latn-BA"/>
          </a:p>
        </p:txBody>
      </p:sp>
    </p:spTree>
    <p:extLst>
      <p:ext uri="{BB962C8B-B14F-4D97-AF65-F5344CB8AC3E}">
        <p14:creationId xmlns:p14="http://schemas.microsoft.com/office/powerpoint/2010/main" val="3930041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769BA1-1837-4C3D-BF3E-4F406F92716A}" type="datetimeFigureOut">
              <a:rPr lang="bs-Latn-BA" smtClean="0"/>
              <a:t>17.04.2020.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60C32390-7C1A-4A65-AA53-414FBCCFE1D9}" type="slidenum">
              <a:rPr lang="bs-Latn-BA" smtClean="0"/>
              <a:t>‹#›</a:t>
            </a:fld>
            <a:endParaRPr lang="bs-Latn-BA"/>
          </a:p>
        </p:txBody>
      </p:sp>
    </p:spTree>
    <p:extLst>
      <p:ext uri="{BB962C8B-B14F-4D97-AF65-F5344CB8AC3E}">
        <p14:creationId xmlns:p14="http://schemas.microsoft.com/office/powerpoint/2010/main" val="1912986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69BA1-1837-4C3D-BF3E-4F406F92716A}" type="datetimeFigureOut">
              <a:rPr lang="bs-Latn-BA" smtClean="0"/>
              <a:t>17.04.2020.</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32390-7C1A-4A65-AA53-414FBCCFE1D9}" type="slidenum">
              <a:rPr lang="bs-Latn-BA" smtClean="0"/>
              <a:t>‹#›</a:t>
            </a:fld>
            <a:endParaRPr lang="bs-Latn-BA"/>
          </a:p>
        </p:txBody>
      </p:sp>
    </p:spTree>
    <p:extLst>
      <p:ext uri="{BB962C8B-B14F-4D97-AF65-F5344CB8AC3E}">
        <p14:creationId xmlns:p14="http://schemas.microsoft.com/office/powerpoint/2010/main" val="739046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hr-HR" dirty="0"/>
              <a:t>Postupak optuživanja (II)</a:t>
            </a:r>
          </a:p>
        </p:txBody>
      </p:sp>
      <p:sp>
        <p:nvSpPr>
          <p:cNvPr id="2051" name="Rectangle 3"/>
          <p:cNvSpPr>
            <a:spLocks noGrp="1" noChangeArrowheads="1"/>
          </p:cNvSpPr>
          <p:nvPr>
            <p:ph type="subTitle" idx="1"/>
          </p:nvPr>
        </p:nvSpPr>
        <p:spPr/>
        <p:txBody>
          <a:bodyPr/>
          <a:lstStyle/>
          <a:p>
            <a:pPr eaLnBrk="1" hangingPunct="1">
              <a:lnSpc>
                <a:spcPct val="80000"/>
              </a:lnSpc>
              <a:defRPr/>
            </a:pPr>
            <a:r>
              <a:rPr lang="hr-HR" sz="2800" dirty="0"/>
              <a:t>Izjašnjenje o krivnji i pregovaranje o krivnji</a:t>
            </a:r>
          </a:p>
          <a:p>
            <a:pPr>
              <a:lnSpc>
                <a:spcPct val="80000"/>
              </a:lnSpc>
              <a:defRPr/>
            </a:pPr>
            <a:r>
              <a:rPr lang="hr-HR" sz="2800" dirty="0"/>
              <a:t>Datum on-line predavanja: 17.4.2020.</a:t>
            </a:r>
          </a:p>
          <a:p>
            <a:pPr eaLnBrk="1" hangingPunct="1">
              <a:lnSpc>
                <a:spcPct val="80000"/>
              </a:lnSpc>
              <a:defRPr/>
            </a:pPr>
            <a:endParaRPr lang="hr-HR" sz="2800" dirty="0"/>
          </a:p>
        </p:txBody>
      </p:sp>
    </p:spTree>
    <p:extLst>
      <p:ext uri="{BB962C8B-B14F-4D97-AF65-F5344CB8AC3E}">
        <p14:creationId xmlns:p14="http://schemas.microsoft.com/office/powerpoint/2010/main" val="3684216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hr-HR" dirty="0"/>
              <a:t>Pregovaranje o krivnji u BiH - zaključak</a:t>
            </a:r>
          </a:p>
        </p:txBody>
      </p:sp>
      <p:sp>
        <p:nvSpPr>
          <p:cNvPr id="27651" name="Rectangle 3"/>
          <p:cNvSpPr>
            <a:spLocks noGrp="1" noChangeArrowheads="1"/>
          </p:cNvSpPr>
          <p:nvPr>
            <p:ph type="body" idx="1"/>
          </p:nvPr>
        </p:nvSpPr>
        <p:spPr/>
        <p:txBody>
          <a:bodyPr/>
          <a:lstStyle/>
          <a:p>
            <a:pPr eaLnBrk="1" hangingPunct="1">
              <a:lnSpc>
                <a:spcPct val="90000"/>
              </a:lnSpc>
            </a:pPr>
            <a:r>
              <a:rPr lang="hr-HR"/>
              <a:t>U toku cijelog krivičnog postupka</a:t>
            </a:r>
          </a:p>
          <a:p>
            <a:pPr eaLnBrk="1" hangingPunct="1">
              <a:lnSpc>
                <a:spcPct val="90000"/>
              </a:lnSpc>
            </a:pPr>
            <a:r>
              <a:rPr lang="hr-HR"/>
              <a:t>Tužilac i osumnjičeni/optuženi i branilac</a:t>
            </a:r>
          </a:p>
          <a:p>
            <a:pPr eaLnBrk="1" hangingPunct="1">
              <a:lnSpc>
                <a:spcPct val="90000"/>
              </a:lnSpc>
            </a:pPr>
            <a:r>
              <a:rPr lang="hr-HR"/>
              <a:t>Šta je predmet pregovora: - činjenični i pravni navodi o djelu, - okolnosti </a:t>
            </a:r>
            <a:r>
              <a:rPr lang="hr-HR" i="1"/>
              <a:t>in peius </a:t>
            </a:r>
            <a:r>
              <a:rPr lang="hr-HR"/>
              <a:t>i </a:t>
            </a:r>
            <a:r>
              <a:rPr lang="hr-HR" i="1"/>
              <a:t>in favorem, </a:t>
            </a:r>
            <a:r>
              <a:rPr lang="hr-HR"/>
              <a:t>- stav o optužbi i – krivičnopravna sankcija</a:t>
            </a:r>
          </a:p>
          <a:p>
            <a:pPr eaLnBrk="1" hangingPunct="1">
              <a:lnSpc>
                <a:spcPct val="90000"/>
              </a:lnSpc>
            </a:pPr>
            <a:r>
              <a:rPr lang="hr-HR"/>
              <a:t>Sporazum u pismenoj formi i optužnica</a:t>
            </a:r>
          </a:p>
          <a:p>
            <a:pPr eaLnBrk="1" hangingPunct="1">
              <a:lnSpc>
                <a:spcPct val="90000"/>
              </a:lnSpc>
            </a:pPr>
            <a:endParaRPr lang="hr-HR"/>
          </a:p>
        </p:txBody>
      </p:sp>
    </p:spTree>
    <p:extLst>
      <p:ext uri="{BB962C8B-B14F-4D97-AF65-F5344CB8AC3E}">
        <p14:creationId xmlns:p14="http://schemas.microsoft.com/office/powerpoint/2010/main" val="2019823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sr-Latn-CS" dirty="0"/>
              <a:t>Razmatranje sporazuma nakon potvrđivanja optužnice</a:t>
            </a:r>
          </a:p>
        </p:txBody>
      </p:sp>
      <p:sp>
        <p:nvSpPr>
          <p:cNvPr id="28675" name="Rectangle 3"/>
          <p:cNvSpPr>
            <a:spLocks noGrp="1" noChangeArrowheads="1"/>
          </p:cNvSpPr>
          <p:nvPr>
            <p:ph type="body" idx="1"/>
          </p:nvPr>
        </p:nvSpPr>
        <p:spPr/>
        <p:txBody>
          <a:bodyPr/>
          <a:lstStyle/>
          <a:p>
            <a:pPr eaLnBrk="1" hangingPunct="1"/>
            <a:r>
              <a:rPr lang="hr-HR" dirty="0"/>
              <a:t>Razmatranje sporazuma:</a:t>
            </a:r>
          </a:p>
          <a:p>
            <a:pPr eaLnBrk="1" hangingPunct="1">
              <a:buFontTx/>
              <a:buChar char="-"/>
            </a:pPr>
            <a:r>
              <a:rPr lang="hr-HR" dirty="0"/>
              <a:t>Šta se provjerava? (</a:t>
            </a:r>
            <a:r>
              <a:rPr lang="hr-HR" dirty="0">
                <a:solidFill>
                  <a:srgbClr val="FF0000"/>
                </a:solidFill>
              </a:rPr>
              <a:t>povezati sa izjašnjenjem o krivnji i uočiti </a:t>
            </a:r>
            <a:r>
              <a:rPr lang="hr-HR" u="sng" dirty="0">
                <a:solidFill>
                  <a:srgbClr val="FF0000"/>
                </a:solidFill>
              </a:rPr>
              <a:t>sličnosti i razlike</a:t>
            </a:r>
            <a:r>
              <a:rPr lang="hr-HR" dirty="0"/>
              <a:t>)</a:t>
            </a:r>
          </a:p>
          <a:p>
            <a:pPr eaLnBrk="1" hangingPunct="1">
              <a:buFontTx/>
              <a:buChar char="-"/>
            </a:pPr>
            <a:r>
              <a:rPr lang="hr-HR" dirty="0"/>
              <a:t>Posljedice razmatranja:</a:t>
            </a:r>
          </a:p>
          <a:p>
            <a:pPr eaLnBrk="1" hangingPunct="1">
              <a:buFontTx/>
              <a:buNone/>
            </a:pPr>
            <a:r>
              <a:rPr lang="hr-HR" dirty="0"/>
              <a:t>	a) prihvatanje sporazuma i izricanje predviđene krivičnopravne sankcije</a:t>
            </a:r>
          </a:p>
          <a:p>
            <a:pPr eaLnBrk="1" hangingPunct="1">
              <a:buFontTx/>
              <a:buNone/>
            </a:pPr>
            <a:r>
              <a:rPr lang="hr-HR" dirty="0"/>
              <a:t>	b) odbacivanje sporazuma</a:t>
            </a:r>
          </a:p>
        </p:txBody>
      </p:sp>
    </p:spTree>
    <p:extLst>
      <p:ext uri="{BB962C8B-B14F-4D97-AF65-F5344CB8AC3E}">
        <p14:creationId xmlns:p14="http://schemas.microsoft.com/office/powerpoint/2010/main" val="16012768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hr-HR" sz="3200" u="sng" dirty="0"/>
              <a:t>ESLJP i sporazum o priznavanju krivnje.</a:t>
            </a:r>
            <a:r>
              <a:rPr lang="hr-HR" sz="3200" dirty="0"/>
              <a:t> Presuda u predmetu </a:t>
            </a:r>
            <a:r>
              <a:rPr lang="hr-HR" sz="3200" i="1" dirty="0"/>
              <a:t>Natsvlishvili i Togonidze protiv Gruzije</a:t>
            </a:r>
            <a:r>
              <a:rPr lang="hr-HR" sz="3200" dirty="0"/>
              <a:t> (2014)</a:t>
            </a:r>
            <a:endParaRPr lang="bs-Latn-BA" sz="3200" dirty="0"/>
          </a:p>
        </p:txBody>
      </p:sp>
      <p:sp>
        <p:nvSpPr>
          <p:cNvPr id="3" name="Content Placeholder 2"/>
          <p:cNvSpPr>
            <a:spLocks noGrp="1"/>
          </p:cNvSpPr>
          <p:nvPr>
            <p:ph idx="1"/>
          </p:nvPr>
        </p:nvSpPr>
        <p:spPr/>
        <p:txBody>
          <a:bodyPr>
            <a:normAutofit lnSpcReduction="10000"/>
          </a:bodyPr>
          <a:lstStyle/>
          <a:p>
            <a:r>
              <a:rPr lang="hr-HR" dirty="0"/>
              <a:t>prva presuda u kojoj je Sud ispitivao kompatibilnost sporazuma o priznanju krivnje s pojmom pravičnog postupka u smislu čl. 6. EKLJP, naročito s aspekta odricanja od određenih procesnih prava i pitanja da li je odricanje od prava bilo praćeno efikasnom zaštitom u konkretnom krivičnom postupku. </a:t>
            </a:r>
          </a:p>
          <a:p>
            <a:r>
              <a:rPr lang="hr-HR" dirty="0"/>
              <a:t>ESLJP je naveo da su </a:t>
            </a:r>
            <a:r>
              <a:rPr lang="hr-HR" i="1" dirty="0"/>
              <a:t>sporazumi o priznanju krivice između tužilaštva i odbrane uobičajeni za evropske sisteme krivičnog pravosuđa</a:t>
            </a:r>
            <a:r>
              <a:rPr lang="hr-HR" dirty="0"/>
              <a:t>. </a:t>
            </a:r>
            <a:r>
              <a:rPr lang="hr-HR" i="1" dirty="0"/>
              <a:t>Inicijative koje za cilj imaju smanjenje kazne ili izmjenu optužbi u zamjenu za priznavanje krivnje ili saradnju sa istražnim vlastima nisu same po sebi predmet kritike. Važno je utvrditi da li takva procedura uključuje zaštite kako bi se spriječila zloupotreba</a:t>
            </a:r>
            <a:r>
              <a:rPr lang="hr-HR" dirty="0"/>
              <a:t>. </a:t>
            </a:r>
            <a:endParaRPr lang="bs-Latn-BA" dirty="0"/>
          </a:p>
        </p:txBody>
      </p:sp>
    </p:spTree>
    <p:extLst>
      <p:ext uri="{BB962C8B-B14F-4D97-AF65-F5344CB8AC3E}">
        <p14:creationId xmlns:p14="http://schemas.microsoft.com/office/powerpoint/2010/main" val="1680802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Šta je ESLJP utvrdio u pomenutom predmetu?</a:t>
            </a:r>
          </a:p>
        </p:txBody>
      </p:sp>
      <p:sp>
        <p:nvSpPr>
          <p:cNvPr id="3" name="Content Placeholder 2"/>
          <p:cNvSpPr>
            <a:spLocks noGrp="1"/>
          </p:cNvSpPr>
          <p:nvPr>
            <p:ph idx="1"/>
          </p:nvPr>
        </p:nvSpPr>
        <p:spPr/>
        <p:txBody>
          <a:bodyPr>
            <a:normAutofit fontScale="85000" lnSpcReduction="20000"/>
          </a:bodyPr>
          <a:lstStyle/>
          <a:p>
            <a:pPr marL="0" indent="0">
              <a:buNone/>
            </a:pPr>
            <a:r>
              <a:rPr lang="hr-HR" dirty="0"/>
              <a:t>Po pitanju činjenica je utvrdio: </a:t>
            </a:r>
            <a:r>
              <a:rPr lang="hr-HR" dirty="0">
                <a:solidFill>
                  <a:schemeClr val="accent5"/>
                </a:solidFill>
              </a:rPr>
              <a:t>(i)</a:t>
            </a:r>
            <a:r>
              <a:rPr lang="hr-HR" dirty="0"/>
              <a:t> podnosilac predstavke je dobrovoljno sklopio sporazum o priznanju krivice uz potpunu svijest o relevantnim okolnostima i posljedicama (ustvari, sam podnosilac predstavke predložio je sklapanje sporazuma); </a:t>
            </a:r>
            <a:r>
              <a:rPr lang="hr-HR" dirty="0">
                <a:solidFill>
                  <a:schemeClr val="accent5"/>
                </a:solidFill>
              </a:rPr>
              <a:t>(ii) </a:t>
            </a:r>
            <a:r>
              <a:rPr lang="hr-HR" dirty="0"/>
              <a:t>podnosioca predstavke su u svim fazama zastupali advokati, uključujući i za vrijeme pregovora o sporazumu o priznanju krivnje s tužilaštvom; </a:t>
            </a:r>
            <a:r>
              <a:rPr lang="hr-HR" dirty="0">
                <a:solidFill>
                  <a:schemeClr val="accent5"/>
                </a:solidFill>
              </a:rPr>
              <a:t>(iii) </a:t>
            </a:r>
            <a:r>
              <a:rPr lang="hr-HR" dirty="0"/>
              <a:t>podnosilac predstavke je u nekoliko navrata pred tužiocem i sudijom koji je nadzirao valjanost sporazuma izjavio da razumije njegov sadržaj i pravne posljedice; </a:t>
            </a:r>
            <a:r>
              <a:rPr lang="hr-HR" dirty="0">
                <a:solidFill>
                  <a:schemeClr val="accent5"/>
                </a:solidFill>
              </a:rPr>
              <a:t>(iv) </a:t>
            </a:r>
            <a:r>
              <a:rPr lang="hr-HR" dirty="0"/>
              <a:t>tačni uslovi sporazuma koji je podnosilac predstavke potpisao i koji je uključivao sažetak pregovora koji su mu prethodili podnijeti su pretresnom sudiji na razmatranje na javnom ročištu; i </a:t>
            </a:r>
            <a:r>
              <a:rPr lang="hr-HR" dirty="0">
                <a:solidFill>
                  <a:schemeClr val="accent5"/>
                </a:solidFill>
              </a:rPr>
              <a:t>(v)</a:t>
            </a:r>
            <a:r>
              <a:rPr lang="hr-HR" dirty="0"/>
              <a:t> pretresni sudija nije bio pod obavezom da odobri sporazum. Sudija je mogao odbiti sporazum ako bi se uvjerio da su njegovi uslovi ili prateća procedura sadržavali elemente nepravičnosti. </a:t>
            </a:r>
          </a:p>
          <a:p>
            <a:pPr marL="0" indent="0">
              <a:buNone/>
            </a:pPr>
            <a:r>
              <a:rPr lang="hr-HR" dirty="0"/>
              <a:t>Sud je na osnovu toga zaključio da je </a:t>
            </a:r>
            <a:r>
              <a:rPr lang="hr-HR" i="1" dirty="0"/>
              <a:t>podnosilac predstavke bez sumnje svjesno i dobrovoljno prihvatio sporazum o priznanju krivnje, da ta odluka nije proizvod bilo kakve prinude ili lažnih obećanja tužilaštva, naprotiv, praćena je dovoljnim zaštitama od moguće zloupotrebe procesa.</a:t>
            </a:r>
            <a:endParaRPr lang="bs-Latn-BA" dirty="0"/>
          </a:p>
        </p:txBody>
      </p:sp>
    </p:spTree>
    <p:extLst>
      <p:ext uri="{BB962C8B-B14F-4D97-AF65-F5344CB8AC3E}">
        <p14:creationId xmlns:p14="http://schemas.microsoft.com/office/powerpoint/2010/main" val="1205480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dirty="0"/>
              <a:t>Ova predavanja povezana su sa </a:t>
            </a:r>
            <a:r>
              <a:rPr lang="bs-Latn-BA" dirty="0" err="1"/>
              <a:t>izlaganjima</a:t>
            </a:r>
            <a:r>
              <a:rPr lang="bs-Latn-BA" dirty="0"/>
              <a:t> o postupku optuživanja koja su objavljena 10.4.20.</a:t>
            </a:r>
          </a:p>
          <a:p>
            <a:r>
              <a:rPr lang="bs-Latn-BA" dirty="0"/>
              <a:t>Posebno su na tim predavanjima </a:t>
            </a:r>
            <a:r>
              <a:rPr lang="bs-Latn-BA" dirty="0" err="1"/>
              <a:t>apostrofirane</a:t>
            </a:r>
            <a:r>
              <a:rPr lang="bs-Latn-BA" dirty="0"/>
              <a:t> amandmani na procesne zakone u pogledu rokova za podizanje optužnice (što je opet u vezi sa rokovima u istrazi, te obustavom istrage). </a:t>
            </a:r>
            <a:r>
              <a:rPr lang="bs-Latn-BA" dirty="0">
                <a:solidFill>
                  <a:srgbClr val="FF0000"/>
                </a:solidFill>
              </a:rPr>
              <a:t>Zato, ponovo na to skrećemo pažnju.</a:t>
            </a:r>
          </a:p>
          <a:p>
            <a:r>
              <a:rPr lang="bs-Latn-BA" dirty="0"/>
              <a:t>Također, prethodna predavanja su bila posvećena redovnom odvijanju </a:t>
            </a:r>
            <a:r>
              <a:rPr lang="bs-Latn-BA" dirty="0" err="1"/>
              <a:t>stadija</a:t>
            </a:r>
            <a:r>
              <a:rPr lang="bs-Latn-BA" dirty="0"/>
              <a:t> optuživanja a ova će biti usmjerena na </a:t>
            </a:r>
            <a:r>
              <a:rPr lang="bs-Latn-BA" dirty="0" err="1">
                <a:solidFill>
                  <a:schemeClr val="accent5"/>
                </a:solidFill>
              </a:rPr>
              <a:t>konsenzualne</a:t>
            </a:r>
            <a:r>
              <a:rPr lang="bs-Latn-BA" dirty="0">
                <a:solidFill>
                  <a:schemeClr val="accent5"/>
                </a:solidFill>
              </a:rPr>
              <a:t> modele </a:t>
            </a:r>
            <a:r>
              <a:rPr lang="bs-Latn-BA" dirty="0"/>
              <a:t>u tom istom stadiju!</a:t>
            </a:r>
          </a:p>
        </p:txBody>
      </p:sp>
    </p:spTree>
    <p:extLst>
      <p:ext uri="{BB962C8B-B14F-4D97-AF65-F5344CB8AC3E}">
        <p14:creationId xmlns:p14="http://schemas.microsoft.com/office/powerpoint/2010/main" val="51758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bs-Latn-BA" dirty="0">
                <a:solidFill>
                  <a:srgbClr val="FF0000"/>
                </a:solidFill>
              </a:rPr>
              <a:t>1. Izjašnjenje o krivnji </a:t>
            </a:r>
          </a:p>
        </p:txBody>
      </p:sp>
      <p:sp>
        <p:nvSpPr>
          <p:cNvPr id="3" name="Content Placeholder 2"/>
          <p:cNvSpPr>
            <a:spLocks noGrp="1"/>
          </p:cNvSpPr>
          <p:nvPr>
            <p:ph idx="1"/>
          </p:nvPr>
        </p:nvSpPr>
        <p:spPr/>
        <p:txBody>
          <a:bodyPr/>
          <a:lstStyle/>
          <a:p>
            <a:pPr marL="0" indent="0" algn="ctr">
              <a:buNone/>
            </a:pPr>
            <a:r>
              <a:rPr lang="hr-HR" dirty="0"/>
              <a:t>Izjašnjenje o krivnji</a:t>
            </a:r>
            <a:br>
              <a:rPr lang="hr-HR" dirty="0"/>
            </a:br>
            <a:r>
              <a:rPr lang="hr-HR" dirty="0"/>
              <a:t>- “jednakost oružja”</a:t>
            </a:r>
          </a:p>
          <a:p>
            <a:pPr marL="0" indent="0" algn="ctr">
              <a:buNone/>
            </a:pPr>
            <a:r>
              <a:rPr lang="bs-Latn-BA" b="1" dirty="0"/>
              <a:t>Izjavu o krivnji optuženi daje </a:t>
            </a:r>
            <a:r>
              <a:rPr lang="bs-Latn-BA" b="1" dirty="0" err="1"/>
              <a:t>sudiji</a:t>
            </a:r>
            <a:r>
              <a:rPr lang="bs-Latn-BA" b="1" dirty="0"/>
              <a:t> za prethodno saslušanje u prisustvu tužioca i </a:t>
            </a:r>
            <a:r>
              <a:rPr lang="bs-Latn-BA" b="1" dirty="0" err="1"/>
              <a:t>branioca</a:t>
            </a:r>
            <a:r>
              <a:rPr lang="bs-Latn-BA" b="1" dirty="0"/>
              <a:t>. </a:t>
            </a:r>
          </a:p>
          <a:p>
            <a:pPr marL="0" indent="0" algn="ctr">
              <a:buNone/>
            </a:pPr>
            <a:r>
              <a:rPr lang="bs-Latn-BA" b="1" dirty="0"/>
              <a:t>Izjava o krivnji i datim upozorenjima unosi se u zapisnik. </a:t>
            </a:r>
            <a:br>
              <a:rPr lang="hr-HR" dirty="0"/>
            </a:br>
            <a:endParaRPr lang="bs-Latn-BA" dirty="0"/>
          </a:p>
        </p:txBody>
      </p:sp>
    </p:spTree>
    <p:extLst>
      <p:ext uri="{BB962C8B-B14F-4D97-AF65-F5344CB8AC3E}">
        <p14:creationId xmlns:p14="http://schemas.microsoft.com/office/powerpoint/2010/main" val="971481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defRPr/>
            </a:pPr>
            <a:r>
              <a:rPr lang="hr-HR" sz="2800" dirty="0">
                <a:solidFill>
                  <a:srgbClr val="FF0000"/>
                </a:solidFill>
              </a:rPr>
              <a:t>1. 1. Ako se optuženi izjasni da je kriv:</a:t>
            </a:r>
            <a:br>
              <a:rPr lang="hr-HR" sz="2800" dirty="0">
                <a:solidFill>
                  <a:srgbClr val="FF0000"/>
                </a:solidFill>
              </a:rPr>
            </a:br>
            <a:endParaRPr lang="hr-HR" sz="2800" dirty="0">
              <a:solidFill>
                <a:srgbClr val="FF0000"/>
              </a:solidFill>
            </a:endParaRPr>
          </a:p>
        </p:txBody>
      </p:sp>
      <p:sp>
        <p:nvSpPr>
          <p:cNvPr id="16387" name="Rectangle 3"/>
          <p:cNvSpPr>
            <a:spLocks noGrp="1" noChangeArrowheads="1"/>
          </p:cNvSpPr>
          <p:nvPr>
            <p:ph type="body" idx="1"/>
          </p:nvPr>
        </p:nvSpPr>
        <p:spPr/>
        <p:txBody>
          <a:bodyPr/>
          <a:lstStyle/>
          <a:p>
            <a:pPr marL="0" indent="0" eaLnBrk="1" hangingPunct="1">
              <a:buNone/>
            </a:pPr>
            <a:r>
              <a:rPr lang="hr-HR" dirty="0"/>
              <a:t>a) Ročište (pred sudijom, odnosno vijeće, funkcionalna nadležnost!)</a:t>
            </a:r>
          </a:p>
          <a:p>
            <a:pPr marL="0" indent="0" eaLnBrk="1" hangingPunct="1">
              <a:buNone/>
            </a:pPr>
            <a:r>
              <a:rPr lang="hr-HR" dirty="0"/>
              <a:t>b) Prihvatanje izjave na tom ročištu ima za posljedicu: </a:t>
            </a:r>
            <a:r>
              <a:rPr lang="hr-HR" b="1" dirty="0">
                <a:solidFill>
                  <a:srgbClr val="FF0000"/>
                </a:solidFill>
              </a:rPr>
              <a:t>pretres</a:t>
            </a:r>
          </a:p>
          <a:p>
            <a:pPr marL="0" indent="0" eaLnBrk="1" hangingPunct="1">
              <a:buNone/>
            </a:pPr>
            <a:r>
              <a:rPr lang="hr-HR" dirty="0"/>
              <a:t>c) Ne prihvatanje izjave na ročištu i dokazna vrijednost izjave na budućem </a:t>
            </a:r>
            <a:r>
              <a:rPr lang="hr-HR" dirty="0">
                <a:solidFill>
                  <a:srgbClr val="FF0000"/>
                </a:solidFill>
              </a:rPr>
              <a:t>glavnom pretresu</a:t>
            </a:r>
          </a:p>
          <a:p>
            <a:pPr marL="0" indent="0" eaLnBrk="1" hangingPunct="1">
              <a:buNone/>
            </a:pPr>
            <a:endParaRPr lang="hr-HR" dirty="0">
              <a:solidFill>
                <a:srgbClr val="FF0000"/>
              </a:solidFill>
            </a:endParaRPr>
          </a:p>
          <a:p>
            <a:pPr marL="0" indent="0" eaLnBrk="1" hangingPunct="1">
              <a:buNone/>
            </a:pPr>
            <a:r>
              <a:rPr lang="hr-HR" dirty="0">
                <a:solidFill>
                  <a:srgbClr val="FF0000"/>
                </a:solidFill>
              </a:rPr>
              <a:t>a) + b) = pretres na kome se izriče sankcija</a:t>
            </a:r>
          </a:p>
          <a:p>
            <a:pPr eaLnBrk="1" hangingPunct="1"/>
            <a:r>
              <a:rPr lang="hr-HR" dirty="0"/>
              <a:t>C) predmet se upućuje na glavni pretres</a:t>
            </a:r>
          </a:p>
        </p:txBody>
      </p:sp>
    </p:spTree>
    <p:extLst>
      <p:ext uri="{BB962C8B-B14F-4D97-AF65-F5344CB8AC3E}">
        <p14:creationId xmlns:p14="http://schemas.microsoft.com/office/powerpoint/2010/main" val="364853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bs-Latn-BA" sz="3600" b="1" dirty="0"/>
              <a:t>Prilikom razmatranja izjave o priznanju krivnje na ročištu sud provjerava:</a:t>
            </a:r>
            <a:endParaRPr lang="bs-Latn-BA" sz="3600" dirty="0"/>
          </a:p>
        </p:txBody>
      </p:sp>
      <p:sp>
        <p:nvSpPr>
          <p:cNvPr id="17411" name="Content Placeholder 2"/>
          <p:cNvSpPr>
            <a:spLocks noGrp="1"/>
          </p:cNvSpPr>
          <p:nvPr>
            <p:ph idx="1"/>
          </p:nvPr>
        </p:nvSpPr>
        <p:spPr/>
        <p:txBody>
          <a:bodyPr>
            <a:normAutofit lnSpcReduction="10000"/>
          </a:bodyPr>
          <a:lstStyle/>
          <a:p>
            <a:r>
              <a:rPr lang="bs-Latn-BA" b="1" dirty="0"/>
              <a:t>da li je do izjave o priznanju krivnje došlo dobrovoljno, svjesno i sa razumijevanjem, </a:t>
            </a:r>
            <a:endParaRPr lang="bs-Latn-BA" dirty="0"/>
          </a:p>
          <a:p>
            <a:r>
              <a:rPr lang="bs-Latn-BA" b="1" dirty="0"/>
              <a:t>da li je optuženi </a:t>
            </a:r>
            <a:r>
              <a:rPr lang="bs-Latn-BA" b="1" dirty="0" err="1"/>
              <a:t>upozoren</a:t>
            </a:r>
            <a:r>
              <a:rPr lang="bs-Latn-BA" b="1" dirty="0"/>
              <a:t> i razumio da se izjavom o priznanju krivnje odriče prava na suđenje, </a:t>
            </a:r>
            <a:endParaRPr lang="bs-Latn-BA" dirty="0"/>
          </a:p>
          <a:p>
            <a:r>
              <a:rPr lang="bs-Latn-BA" b="1" dirty="0"/>
              <a:t>da li postoji dovoljno dokaza o krivnji optuženog, </a:t>
            </a:r>
            <a:endParaRPr lang="bs-Latn-BA" dirty="0"/>
          </a:p>
          <a:p>
            <a:r>
              <a:rPr lang="bs-Latn-BA" b="1" dirty="0"/>
              <a:t>da li je optuženi upoznat i razumio moguće posljedice vezane uz imovinskopravni zahtjev i oduzimanje imovinske koristi pribavljene krivičnim djelom,</a:t>
            </a:r>
            <a:endParaRPr lang="bs-Latn-BA" dirty="0"/>
          </a:p>
          <a:p>
            <a:r>
              <a:rPr lang="bs-Latn-BA" b="1" dirty="0"/>
              <a:t>da li je optuženi upoznat sa odlukom o naknadi troškova krivičnog postupka i sa pravom da bude oslobođen naknade</a:t>
            </a:r>
            <a:endParaRPr lang="bs-Latn-BA" dirty="0"/>
          </a:p>
          <a:p>
            <a:endParaRPr lang="bs-Latn-BA" dirty="0"/>
          </a:p>
        </p:txBody>
      </p:sp>
    </p:spTree>
    <p:extLst>
      <p:ext uri="{BB962C8B-B14F-4D97-AF65-F5344CB8AC3E}">
        <p14:creationId xmlns:p14="http://schemas.microsoft.com/office/powerpoint/2010/main" val="3281281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bs-Latn-BA"/>
          </a:p>
        </p:txBody>
      </p:sp>
      <p:sp>
        <p:nvSpPr>
          <p:cNvPr id="18435" name="Content Placeholder 2"/>
          <p:cNvSpPr>
            <a:spLocks noGrp="1"/>
          </p:cNvSpPr>
          <p:nvPr>
            <p:ph idx="1"/>
          </p:nvPr>
        </p:nvSpPr>
        <p:spPr/>
        <p:txBody>
          <a:bodyPr/>
          <a:lstStyle/>
          <a:p>
            <a:r>
              <a:rPr lang="bs-Latn-BA" b="1" dirty="0"/>
              <a:t>A) + B) =  Ako sud prihvati izjavu o priznanju krivnje, izjava optuženog će se unijeti u zapisnik i nastaviti sa pretresom za izricanje </a:t>
            </a:r>
            <a:r>
              <a:rPr lang="bs-Latn-BA" b="1" dirty="0" err="1"/>
              <a:t>krivičnopravne</a:t>
            </a:r>
            <a:r>
              <a:rPr lang="bs-Latn-BA" b="1" dirty="0"/>
              <a:t> sankcije. </a:t>
            </a:r>
            <a:endParaRPr lang="bs-Latn-BA" dirty="0"/>
          </a:p>
          <a:p>
            <a:r>
              <a:rPr lang="bs-Latn-BA" b="1" dirty="0"/>
              <a:t>C) Ako sud odbaci izjavu o priznanju krivnje, to će saopštiti strankama i </a:t>
            </a:r>
            <a:r>
              <a:rPr lang="bs-Latn-BA" b="1" dirty="0" err="1"/>
              <a:t>braniocu</a:t>
            </a:r>
            <a:r>
              <a:rPr lang="bs-Latn-BA" b="1" dirty="0"/>
              <a:t> i konstatovati u zapisnik. Izjava o priznanju krivnje ne može se koristiti kao dokaz u daljem toku krivičnog postupka. </a:t>
            </a:r>
            <a:endParaRPr lang="bs-Latn-BA" dirty="0"/>
          </a:p>
        </p:txBody>
      </p:sp>
    </p:spTree>
    <p:extLst>
      <p:ext uri="{BB962C8B-B14F-4D97-AF65-F5344CB8AC3E}">
        <p14:creationId xmlns:p14="http://schemas.microsoft.com/office/powerpoint/2010/main" val="4056918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a:defRPr/>
            </a:pPr>
            <a:r>
              <a:rPr lang="hr-HR" sz="2800" dirty="0">
                <a:solidFill>
                  <a:srgbClr val="FF0000"/>
                </a:solidFill>
              </a:rPr>
              <a:t>1. 2. Ako se optuženi izjasni da nije kriv, ili se brani šutnjom:</a:t>
            </a:r>
            <a:br>
              <a:rPr lang="hr-HR" sz="2800" dirty="0">
                <a:solidFill>
                  <a:srgbClr val="FF0000"/>
                </a:solidFill>
              </a:rPr>
            </a:br>
            <a:endParaRPr lang="hr-HR" sz="2800" dirty="0"/>
          </a:p>
        </p:txBody>
      </p:sp>
      <p:sp>
        <p:nvSpPr>
          <p:cNvPr id="19459" name="Rectangle 3"/>
          <p:cNvSpPr>
            <a:spLocks noGrp="1" noChangeArrowheads="1"/>
          </p:cNvSpPr>
          <p:nvPr>
            <p:ph type="body" idx="1"/>
          </p:nvPr>
        </p:nvSpPr>
        <p:spPr/>
        <p:txBody>
          <a:bodyPr/>
          <a:lstStyle/>
          <a:p>
            <a:pPr eaLnBrk="1" hangingPunct="1">
              <a:buFontTx/>
              <a:buNone/>
            </a:pPr>
            <a:r>
              <a:rPr lang="hr-HR" dirty="0"/>
              <a:t>Ako se optuženi izjasni da nije kriv ili se ne izjasni:</a:t>
            </a:r>
          </a:p>
          <a:p>
            <a:pPr eaLnBrk="1" hangingPunct="1"/>
            <a:r>
              <a:rPr lang="hr-HR" dirty="0"/>
              <a:t>glavni pretres (30 + 30 dana)</a:t>
            </a:r>
          </a:p>
          <a:p>
            <a:pPr eaLnBrk="1" hangingPunct="1"/>
            <a:r>
              <a:rPr lang="sr-Latn-CS" dirty="0"/>
              <a:t>dokaze koji potkrepljuju navode optužnice sud vraća tužiocu</a:t>
            </a:r>
            <a:endParaRPr lang="hr-HR" dirty="0"/>
          </a:p>
          <a:p>
            <a:pPr eaLnBrk="1" hangingPunct="1">
              <a:buFontTx/>
              <a:buNone/>
            </a:pPr>
            <a:endParaRPr lang="hr-HR" dirty="0"/>
          </a:p>
          <a:p>
            <a:pPr eaLnBrk="1" hangingPunct="1">
              <a:buFontTx/>
              <a:buNone/>
            </a:pPr>
            <a:r>
              <a:rPr lang="hr-HR" dirty="0"/>
              <a:t>Dokazna vrijednost izjave o poricanju krivnje!</a:t>
            </a:r>
          </a:p>
          <a:p>
            <a:pPr marL="0" indent="0" eaLnBrk="1" hangingPunct="1">
              <a:buNone/>
            </a:pPr>
            <a:endParaRPr lang="hr-HR" dirty="0"/>
          </a:p>
        </p:txBody>
      </p:sp>
    </p:spTree>
    <p:extLst>
      <p:ext uri="{BB962C8B-B14F-4D97-AF65-F5344CB8AC3E}">
        <p14:creationId xmlns:p14="http://schemas.microsoft.com/office/powerpoint/2010/main" val="193859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eaLnBrk="1" hangingPunct="1">
              <a:defRPr/>
            </a:pPr>
            <a:r>
              <a:rPr lang="hr-HR" dirty="0">
                <a:solidFill>
                  <a:srgbClr val="FF0000"/>
                </a:solidFill>
              </a:rPr>
              <a:t>2. </a:t>
            </a:r>
            <a:r>
              <a:rPr lang="hr-HR" dirty="0"/>
              <a:t>Pregovaranje o krivnji (eng. </a:t>
            </a:r>
            <a:r>
              <a:rPr lang="hr-HR" i="1" dirty="0"/>
              <a:t>plea bargaining) – uopšte i u BiH</a:t>
            </a:r>
            <a:endParaRPr lang="hr-HR" dirty="0"/>
          </a:p>
        </p:txBody>
      </p:sp>
      <p:sp>
        <p:nvSpPr>
          <p:cNvPr id="26627" name="Rectangle 3"/>
          <p:cNvSpPr>
            <a:spLocks noGrp="1" noChangeArrowheads="1"/>
          </p:cNvSpPr>
          <p:nvPr>
            <p:ph type="body" idx="1"/>
          </p:nvPr>
        </p:nvSpPr>
        <p:spPr/>
        <p:txBody>
          <a:bodyPr>
            <a:normAutofit lnSpcReduction="10000"/>
          </a:bodyPr>
          <a:lstStyle/>
          <a:p>
            <a:pPr eaLnBrk="1" hangingPunct="1"/>
            <a:r>
              <a:rPr lang="hr-HR" dirty="0"/>
              <a:t>Stranačko “upravljanje” krivičnim postupkom.</a:t>
            </a:r>
          </a:p>
          <a:p>
            <a:pPr eaLnBrk="1" hangingPunct="1"/>
            <a:r>
              <a:rPr lang="hr-HR" dirty="0"/>
              <a:t>Dispozicija glavnih učesnika krivičnoprocesnog odnosa.</a:t>
            </a:r>
          </a:p>
          <a:p>
            <a:pPr fontAlgn="ctr"/>
            <a:r>
              <a:rPr lang="hr-HR" dirty="0"/>
              <a:t>Zakonodavac ne postavlja nikakva ograničenja vezana za težinu krivičnog djela ili zaprijećenu kaznu. Dakle, pregovaranje o krivnji je otvoreno za sva krivična djela, kako ona lakša, tako i za najsloženija. </a:t>
            </a:r>
          </a:p>
          <a:p>
            <a:pPr fontAlgn="ctr"/>
            <a:r>
              <a:rPr lang="hr-HR" dirty="0"/>
              <a:t>Prema važećim zakonskim odredbama predmet pregovaranja ne može biti odustanak tužioca od krivičnog gonjenja za neka od krivičnih djela za koje se osumnjičeni, odnosno optuženi tereti, niti tužilac može ponuditi blažu pravnu kvalifikaciju djela u slučajevima postojanja dokaza koji upućuju da je izvršeno djelo koje bi se trebalo teže pravno kvalifikovati.</a:t>
            </a:r>
            <a:endParaRPr lang="bs-Latn-BA" dirty="0"/>
          </a:p>
          <a:p>
            <a:pPr eaLnBrk="1" hangingPunct="1"/>
            <a:endParaRPr lang="hr-HR" dirty="0"/>
          </a:p>
        </p:txBody>
      </p:sp>
    </p:spTree>
    <p:extLst>
      <p:ext uri="{BB962C8B-B14F-4D97-AF65-F5344CB8AC3E}">
        <p14:creationId xmlns:p14="http://schemas.microsoft.com/office/powerpoint/2010/main" val="1632580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Pregovaranje o krivnji u BiH</a:t>
            </a:r>
          </a:p>
        </p:txBody>
      </p:sp>
      <p:sp>
        <p:nvSpPr>
          <p:cNvPr id="3" name="Content Placeholder 2"/>
          <p:cNvSpPr>
            <a:spLocks noGrp="1"/>
          </p:cNvSpPr>
          <p:nvPr>
            <p:ph idx="1"/>
          </p:nvPr>
        </p:nvSpPr>
        <p:spPr/>
        <p:txBody>
          <a:bodyPr>
            <a:normAutofit fontScale="92500" lnSpcReduction="20000"/>
          </a:bodyPr>
          <a:lstStyle/>
          <a:p>
            <a:r>
              <a:rPr lang="bs-Latn-BA" dirty="0"/>
              <a:t>Pregovaranje je o </a:t>
            </a:r>
            <a:r>
              <a:rPr lang="bs-Latn-BA" dirty="0" err="1"/>
              <a:t>krivičnoj</a:t>
            </a:r>
            <a:r>
              <a:rPr lang="bs-Latn-BA" dirty="0"/>
              <a:t> sankciji</a:t>
            </a:r>
          </a:p>
          <a:p>
            <a:r>
              <a:rPr lang="bs-Latn-BA" dirty="0"/>
              <a:t>Pregovaranje se odvija u toku cijelog krivičnog postupka, kako </a:t>
            </a:r>
            <a:r>
              <a:rPr lang="bs-Latn-BA" dirty="0" err="1"/>
              <a:t>prvostepenog</a:t>
            </a:r>
            <a:r>
              <a:rPr lang="bs-Latn-BA" dirty="0"/>
              <a:t> tako i </a:t>
            </a:r>
            <a:r>
              <a:rPr lang="bs-Latn-BA" dirty="0" err="1"/>
              <a:t>drugostepenog</a:t>
            </a:r>
            <a:r>
              <a:rPr lang="bs-Latn-BA" dirty="0"/>
              <a:t>: </a:t>
            </a:r>
          </a:p>
          <a:p>
            <a:pPr marL="0" indent="0" algn="ctr">
              <a:buNone/>
            </a:pPr>
            <a:r>
              <a:rPr lang="hr-HR" dirty="0">
                <a:solidFill>
                  <a:srgbClr val="FF0000"/>
                </a:solidFill>
              </a:rPr>
              <a:t>iz izloženog se može zaključiti da se pregovaranje o krivnji može odvijati u toku istrage, odnosno prije podizanja optužnice. U ovoj situaciji sporazum stranaka u pisanoj formi o priznanju krivnje bi uslijedio nakon podizanja optužnice. Dakle, sporazum o priznanju krivnje sačinjava se u pismenom obliku i uz optužnicu se dostavlja sudiji za prethodno saslušanje, sudiji, odnosno vijeću. Nakon potvrđivanja optužnice sporazum o priznanju krivnje razmatra i izriče krivičnu sankciju predviđenu sporazumom sudija za prethodno saslušanje sve do dostavljanja predmeta sudiji, odnosno vijeću radi zakazivanja glavnog pretresa. Nakon dostavljanja predmeta radi zakazivanja glavnog pretresa o sporazumu odlučuje sudija, odnosno vijeće.</a:t>
            </a:r>
            <a:endParaRPr lang="bs-Latn-BA" dirty="0">
              <a:solidFill>
                <a:srgbClr val="FF0000"/>
              </a:solidFill>
            </a:endParaRPr>
          </a:p>
          <a:p>
            <a:endParaRPr lang="bs-Latn-BA" dirty="0">
              <a:solidFill>
                <a:srgbClr val="FF0000"/>
              </a:solidFill>
            </a:endParaRPr>
          </a:p>
        </p:txBody>
      </p:sp>
    </p:spTree>
    <p:extLst>
      <p:ext uri="{BB962C8B-B14F-4D97-AF65-F5344CB8AC3E}">
        <p14:creationId xmlns:p14="http://schemas.microsoft.com/office/powerpoint/2010/main" val="3063778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1108</Words>
  <Application>Microsoft Office PowerPoint</Application>
  <PresentationFormat>Widescreen</PresentationFormat>
  <Paragraphs>57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Postupak optuživanja (II)</vt:lpstr>
      <vt:lpstr>PowerPoint Presentation</vt:lpstr>
      <vt:lpstr>1. Izjašnjenje o krivnji </vt:lpstr>
      <vt:lpstr>1. 1. Ako se optuženi izjasni da je kriv: </vt:lpstr>
      <vt:lpstr>Prilikom razmatranja izjave o priznanju krivnje na ročištu sud provjerava:</vt:lpstr>
      <vt:lpstr>PowerPoint Presentation</vt:lpstr>
      <vt:lpstr>1. 2. Ako se optuženi izjasni da nije kriv, ili se brani šutnjom: </vt:lpstr>
      <vt:lpstr>2. Pregovaranje o krivnji (eng. plea bargaining) – uopšte i u BiH</vt:lpstr>
      <vt:lpstr>Pregovaranje o krivnji u BiH</vt:lpstr>
      <vt:lpstr>Pregovaranje o krivnji u BiH - zaključak</vt:lpstr>
      <vt:lpstr>Razmatranje sporazuma nakon potvrđivanja optužnice</vt:lpstr>
      <vt:lpstr>ESLJP i sporazum o priznavanju krivnje. Presuda u predmetu Natsvlishvili i Togonidze protiv Gruzije (2014)</vt:lpstr>
      <vt:lpstr>Šta je ESLJP utvrdio u pomenutom predmetu?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Postupak optuživanja</dc:title>
  <dc:creator>H</dc:creator>
  <cp:lastModifiedBy>Ena Gotovuša</cp:lastModifiedBy>
  <cp:revision>18</cp:revision>
  <dcterms:created xsi:type="dcterms:W3CDTF">2020-04-16T17:06:04Z</dcterms:created>
  <dcterms:modified xsi:type="dcterms:W3CDTF">2020-04-17T05:32:26Z</dcterms:modified>
</cp:coreProperties>
</file>