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4" r:id="rId3"/>
    <p:sldId id="257" r:id="rId4"/>
    <p:sldId id="258" r:id="rId5"/>
    <p:sldId id="259" r:id="rId6"/>
    <p:sldId id="260" r:id="rId7"/>
    <p:sldId id="261" r:id="rId8"/>
    <p:sldId id="263" r:id="rId9"/>
    <p:sldId id="265" r:id="rId10"/>
    <p:sldId id="267" r:id="rId11"/>
    <p:sldId id="270" r:id="rId12"/>
    <p:sldId id="271" r:id="rId13"/>
    <p:sldId id="277" r:id="rId14"/>
    <p:sldId id="278" r:id="rId15"/>
    <p:sldId id="280" r:id="rId16"/>
    <p:sldId id="281" r:id="rId17"/>
    <p:sldId id="282" r:id="rId18"/>
    <p:sldId id="283" r:id="rId19"/>
    <p:sldId id="284" r:id="rId20"/>
    <p:sldId id="285" r:id="rId21"/>
    <p:sldId id="286" r:id="rId22"/>
    <p:sldId id="287" r:id="rId23"/>
    <p:sldId id="288" r:id="rId24"/>
    <p:sldId id="290" r:id="rId25"/>
    <p:sldId id="292" r:id="rId26"/>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E6829F-EAC3-4415-A82F-31E6C736F8E7}" type="doc">
      <dgm:prSet loTypeId="urn:microsoft.com/office/officeart/2005/8/layout/venn1" loCatId="relationship" qsTypeId="urn:microsoft.com/office/officeart/2005/8/quickstyle/3d3" qsCatId="3D" csTypeId="urn:microsoft.com/office/officeart/2005/8/colors/colorful4" csCatId="colorful"/>
      <dgm:spPr/>
      <dgm:t>
        <a:bodyPr/>
        <a:lstStyle/>
        <a:p>
          <a:endParaRPr lang="bs-Latn-BA"/>
        </a:p>
      </dgm:t>
    </dgm:pt>
    <dgm:pt modelId="{A06FB828-6920-4CBE-9E3A-25571F57240B}">
      <dgm:prSet/>
      <dgm:spPr/>
      <dgm:t>
        <a:bodyPr/>
        <a:lstStyle/>
        <a:p>
          <a:pPr rtl="0"/>
          <a:r>
            <a:rPr lang="hr-HR" smtClean="0"/>
            <a:t>Načini na koji se raspravljaju pitanja vezana za izvršenje krivičnog djela su različita u okviru određenog krivičnog pravosuđa. Oni zavise od težine krivičnog djela, svojstva izvršioca krivičnog djela, životne dobi izvršioca krivičnog djela, te spremnosti nacionalnog krivičnog procesnog prava da, u slučaju vjerovatnosti da je izvršeno krivično djelo, otvori put za određene konsenzualne (sporazumne) modele krivičnog postupka. </a:t>
          </a:r>
          <a:endParaRPr lang="bs-Latn-BA"/>
        </a:p>
      </dgm:t>
    </dgm:pt>
    <dgm:pt modelId="{9FFF1363-883F-4626-B17B-A4C231A4EF36}" type="parTrans" cxnId="{FE38E439-8675-49BD-8D9E-FBA6D5CC8093}">
      <dgm:prSet/>
      <dgm:spPr/>
      <dgm:t>
        <a:bodyPr/>
        <a:lstStyle/>
        <a:p>
          <a:endParaRPr lang="bs-Latn-BA"/>
        </a:p>
      </dgm:t>
    </dgm:pt>
    <dgm:pt modelId="{41EC8E0A-CE75-4108-945F-0664D74F610B}" type="sibTrans" cxnId="{FE38E439-8675-49BD-8D9E-FBA6D5CC8093}">
      <dgm:prSet/>
      <dgm:spPr/>
      <dgm:t>
        <a:bodyPr/>
        <a:lstStyle/>
        <a:p>
          <a:endParaRPr lang="bs-Latn-BA"/>
        </a:p>
      </dgm:t>
    </dgm:pt>
    <dgm:pt modelId="{D14ED45C-1F14-4B81-80B9-59FAA52E8517}">
      <dgm:prSet/>
      <dgm:spPr/>
      <dgm:t>
        <a:bodyPr/>
        <a:lstStyle/>
        <a:p>
          <a:pPr rtl="0"/>
          <a:r>
            <a:rPr lang="hr-HR" smtClean="0"/>
            <a:t>Raznovrsni oblici krivičnog postupka omogućavaju da reakcija na kriminalitet bude u skladu sa zahtjevima o pravičnosti, efikasnosti i ekonomičnosti postupka, te rasterećenju krivičnog pravosuđa.</a:t>
          </a:r>
          <a:endParaRPr lang="bs-Latn-BA"/>
        </a:p>
      </dgm:t>
    </dgm:pt>
    <dgm:pt modelId="{5ED4F727-AC73-48A5-A7E0-E566E95FF31B}" type="parTrans" cxnId="{678EA734-54AD-4951-B0D1-D2FBAFFFE88C}">
      <dgm:prSet/>
      <dgm:spPr/>
      <dgm:t>
        <a:bodyPr/>
        <a:lstStyle/>
        <a:p>
          <a:endParaRPr lang="bs-Latn-BA"/>
        </a:p>
      </dgm:t>
    </dgm:pt>
    <dgm:pt modelId="{D730720E-C9A1-4380-813E-9CA1D8EB7773}" type="sibTrans" cxnId="{678EA734-54AD-4951-B0D1-D2FBAFFFE88C}">
      <dgm:prSet/>
      <dgm:spPr/>
      <dgm:t>
        <a:bodyPr/>
        <a:lstStyle/>
        <a:p>
          <a:endParaRPr lang="bs-Latn-BA"/>
        </a:p>
      </dgm:t>
    </dgm:pt>
    <dgm:pt modelId="{0D92F4B5-67EB-409D-BAD4-435CF698AFBE}" type="pres">
      <dgm:prSet presAssocID="{EFE6829F-EAC3-4415-A82F-31E6C736F8E7}" presName="compositeShape" presStyleCnt="0">
        <dgm:presLayoutVars>
          <dgm:chMax val="7"/>
          <dgm:dir/>
          <dgm:resizeHandles val="exact"/>
        </dgm:presLayoutVars>
      </dgm:prSet>
      <dgm:spPr/>
    </dgm:pt>
    <dgm:pt modelId="{3B9BDA13-41AF-411E-B4FE-CFE0B7BCD31D}" type="pres">
      <dgm:prSet presAssocID="{A06FB828-6920-4CBE-9E3A-25571F57240B}" presName="circ1" presStyleLbl="vennNode1" presStyleIdx="0" presStyleCnt="2"/>
      <dgm:spPr/>
    </dgm:pt>
    <dgm:pt modelId="{A04F4E4D-9C9A-4E9C-99D4-498D0D66CF7E}" type="pres">
      <dgm:prSet presAssocID="{A06FB828-6920-4CBE-9E3A-25571F57240B}" presName="circ1Tx" presStyleLbl="revTx" presStyleIdx="0" presStyleCnt="0">
        <dgm:presLayoutVars>
          <dgm:chMax val="0"/>
          <dgm:chPref val="0"/>
          <dgm:bulletEnabled val="1"/>
        </dgm:presLayoutVars>
      </dgm:prSet>
      <dgm:spPr/>
    </dgm:pt>
    <dgm:pt modelId="{9DA8F949-F911-44E9-856C-D62F6B90021F}" type="pres">
      <dgm:prSet presAssocID="{D14ED45C-1F14-4B81-80B9-59FAA52E8517}" presName="circ2" presStyleLbl="vennNode1" presStyleIdx="1" presStyleCnt="2"/>
      <dgm:spPr/>
    </dgm:pt>
    <dgm:pt modelId="{378BECA5-1A0A-4A25-9340-1D435C757899}" type="pres">
      <dgm:prSet presAssocID="{D14ED45C-1F14-4B81-80B9-59FAA52E8517}" presName="circ2Tx" presStyleLbl="revTx" presStyleIdx="0" presStyleCnt="0">
        <dgm:presLayoutVars>
          <dgm:chMax val="0"/>
          <dgm:chPref val="0"/>
          <dgm:bulletEnabled val="1"/>
        </dgm:presLayoutVars>
      </dgm:prSet>
      <dgm:spPr/>
    </dgm:pt>
  </dgm:ptLst>
  <dgm:cxnLst>
    <dgm:cxn modelId="{678EA734-54AD-4951-B0D1-D2FBAFFFE88C}" srcId="{EFE6829F-EAC3-4415-A82F-31E6C736F8E7}" destId="{D14ED45C-1F14-4B81-80B9-59FAA52E8517}" srcOrd="1" destOrd="0" parTransId="{5ED4F727-AC73-48A5-A7E0-E566E95FF31B}" sibTransId="{D730720E-C9A1-4380-813E-9CA1D8EB7773}"/>
    <dgm:cxn modelId="{BD8AF402-D533-4699-BDD0-7607BEA72CFC}" type="presOf" srcId="{A06FB828-6920-4CBE-9E3A-25571F57240B}" destId="{A04F4E4D-9C9A-4E9C-99D4-498D0D66CF7E}" srcOrd="1" destOrd="0" presId="urn:microsoft.com/office/officeart/2005/8/layout/venn1"/>
    <dgm:cxn modelId="{1E7087AF-0A32-4FA8-A09D-F482599548BC}" type="presOf" srcId="{A06FB828-6920-4CBE-9E3A-25571F57240B}" destId="{3B9BDA13-41AF-411E-B4FE-CFE0B7BCD31D}" srcOrd="0" destOrd="0" presId="urn:microsoft.com/office/officeart/2005/8/layout/venn1"/>
    <dgm:cxn modelId="{15FA6725-5DAE-48B9-8928-89B4C772FC40}" type="presOf" srcId="{D14ED45C-1F14-4B81-80B9-59FAA52E8517}" destId="{9DA8F949-F911-44E9-856C-D62F6B90021F}" srcOrd="0" destOrd="0" presId="urn:microsoft.com/office/officeart/2005/8/layout/venn1"/>
    <dgm:cxn modelId="{FE38E439-8675-49BD-8D9E-FBA6D5CC8093}" srcId="{EFE6829F-EAC3-4415-A82F-31E6C736F8E7}" destId="{A06FB828-6920-4CBE-9E3A-25571F57240B}" srcOrd="0" destOrd="0" parTransId="{9FFF1363-883F-4626-B17B-A4C231A4EF36}" sibTransId="{41EC8E0A-CE75-4108-945F-0664D74F610B}"/>
    <dgm:cxn modelId="{C0F9D9CC-9D0C-461F-B469-87BF3158CBE8}" type="presOf" srcId="{EFE6829F-EAC3-4415-A82F-31E6C736F8E7}" destId="{0D92F4B5-67EB-409D-BAD4-435CF698AFBE}" srcOrd="0" destOrd="0" presId="urn:microsoft.com/office/officeart/2005/8/layout/venn1"/>
    <dgm:cxn modelId="{ED11F103-EF18-402B-A85B-606CB552368A}" type="presOf" srcId="{D14ED45C-1F14-4B81-80B9-59FAA52E8517}" destId="{378BECA5-1A0A-4A25-9340-1D435C757899}" srcOrd="1" destOrd="0" presId="urn:microsoft.com/office/officeart/2005/8/layout/venn1"/>
    <dgm:cxn modelId="{D65AE2F4-FC38-45F0-A728-1D3B5315B825}" type="presParOf" srcId="{0D92F4B5-67EB-409D-BAD4-435CF698AFBE}" destId="{3B9BDA13-41AF-411E-B4FE-CFE0B7BCD31D}" srcOrd="0" destOrd="0" presId="urn:microsoft.com/office/officeart/2005/8/layout/venn1"/>
    <dgm:cxn modelId="{033ACDE0-8DB2-4542-A6F2-2602C6CE0C6E}" type="presParOf" srcId="{0D92F4B5-67EB-409D-BAD4-435CF698AFBE}" destId="{A04F4E4D-9C9A-4E9C-99D4-498D0D66CF7E}" srcOrd="1" destOrd="0" presId="urn:microsoft.com/office/officeart/2005/8/layout/venn1"/>
    <dgm:cxn modelId="{CD9036F8-A91D-4BD5-B040-6DEBBD4A7020}" type="presParOf" srcId="{0D92F4B5-67EB-409D-BAD4-435CF698AFBE}" destId="{9DA8F949-F911-44E9-856C-D62F6B90021F}" srcOrd="2" destOrd="0" presId="urn:microsoft.com/office/officeart/2005/8/layout/venn1"/>
    <dgm:cxn modelId="{AC3ACDDF-F545-46EC-A11F-A2FD31A3AE32}" type="presParOf" srcId="{0D92F4B5-67EB-409D-BAD4-435CF698AFBE}" destId="{378BECA5-1A0A-4A25-9340-1D435C757899}"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9BDA13-41AF-411E-B4FE-CFE0B7BCD31D}">
      <dsp:nvSpPr>
        <dsp:cNvPr id="0" name=""/>
        <dsp:cNvSpPr/>
      </dsp:nvSpPr>
      <dsp:spPr>
        <a:xfrm>
          <a:off x="1534447" y="11835"/>
          <a:ext cx="4327666" cy="4327666"/>
        </a:xfrm>
        <a:prstGeom prst="ellipse">
          <a:avLst/>
        </a:prstGeom>
        <a:solidFill>
          <a:schemeClr val="accent4">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66750" rtl="0">
            <a:lnSpc>
              <a:spcPct val="90000"/>
            </a:lnSpc>
            <a:spcBef>
              <a:spcPct val="0"/>
            </a:spcBef>
            <a:spcAft>
              <a:spcPct val="35000"/>
            </a:spcAft>
          </a:pPr>
          <a:r>
            <a:rPr lang="hr-HR" sz="1500" kern="1200" smtClean="0"/>
            <a:t>Načini na koji se raspravljaju pitanja vezana za izvršenje krivičnog djela su različita u okviru određenog krivičnog pravosuđa. Oni zavise od težine krivičnog djela, svojstva izvršioca krivičnog djela, životne dobi izvršioca krivičnog djela, te spremnosti nacionalnog krivičnog procesnog prava da, u slučaju vjerovatnosti da je izvršeno krivično djelo, otvori put za određene konsenzualne (sporazumne) modele krivičnog postupka. </a:t>
          </a:r>
          <a:endParaRPr lang="bs-Latn-BA" sz="1500" kern="1200"/>
        </a:p>
      </dsp:txBody>
      <dsp:txXfrm>
        <a:off x="2138760" y="522160"/>
        <a:ext cx="2495231" cy="3307016"/>
      </dsp:txXfrm>
    </dsp:sp>
    <dsp:sp modelId="{9DA8F949-F911-44E9-856C-D62F6B90021F}">
      <dsp:nvSpPr>
        <dsp:cNvPr id="0" name=""/>
        <dsp:cNvSpPr/>
      </dsp:nvSpPr>
      <dsp:spPr>
        <a:xfrm>
          <a:off x="4653486" y="11835"/>
          <a:ext cx="4327666" cy="4327666"/>
        </a:xfrm>
        <a:prstGeom prst="ellipse">
          <a:avLst/>
        </a:prstGeom>
        <a:solidFill>
          <a:schemeClr val="accent4">
            <a:alpha val="50000"/>
            <a:hueOff val="10395692"/>
            <a:satOff val="-47968"/>
            <a:lumOff val="1765"/>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66750" rtl="0">
            <a:lnSpc>
              <a:spcPct val="90000"/>
            </a:lnSpc>
            <a:spcBef>
              <a:spcPct val="0"/>
            </a:spcBef>
            <a:spcAft>
              <a:spcPct val="35000"/>
            </a:spcAft>
          </a:pPr>
          <a:r>
            <a:rPr lang="hr-HR" sz="1500" kern="1200" smtClean="0"/>
            <a:t>Raznovrsni oblici krivičnog postupka omogućavaju da reakcija na kriminalitet bude u skladu sa zahtjevima o pravičnosti, efikasnosti i ekonomičnosti postupka, te rasterećenju krivičnog pravosuđa.</a:t>
          </a:r>
          <a:endParaRPr lang="bs-Latn-BA" sz="1500" kern="1200"/>
        </a:p>
      </dsp:txBody>
      <dsp:txXfrm>
        <a:off x="5881607" y="522160"/>
        <a:ext cx="2495231" cy="330701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bs-Latn-B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bs-Latn-BA"/>
          </a:p>
        </p:txBody>
      </p:sp>
      <p:sp>
        <p:nvSpPr>
          <p:cNvPr id="4" name="Date Placeholder 3"/>
          <p:cNvSpPr>
            <a:spLocks noGrp="1"/>
          </p:cNvSpPr>
          <p:nvPr>
            <p:ph type="dt" sz="half" idx="10"/>
          </p:nvPr>
        </p:nvSpPr>
        <p:spPr/>
        <p:txBody>
          <a:bodyPr/>
          <a:lstStyle/>
          <a:p>
            <a:fld id="{F67CE4B2-D4F4-4F88-AEB0-25556A31AFA2}" type="datetimeFigureOut">
              <a:rPr lang="bs-Latn-BA" smtClean="0"/>
              <a:t>2.4.2020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D29E733B-2784-411A-89E9-3BF4181C8FA2}" type="slidenum">
              <a:rPr lang="bs-Latn-BA" smtClean="0"/>
              <a:t>‹#›</a:t>
            </a:fld>
            <a:endParaRPr lang="bs-Latn-BA"/>
          </a:p>
        </p:txBody>
      </p:sp>
    </p:spTree>
    <p:extLst>
      <p:ext uri="{BB962C8B-B14F-4D97-AF65-F5344CB8AC3E}">
        <p14:creationId xmlns:p14="http://schemas.microsoft.com/office/powerpoint/2010/main" val="3587807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F67CE4B2-D4F4-4F88-AEB0-25556A31AFA2}" type="datetimeFigureOut">
              <a:rPr lang="bs-Latn-BA" smtClean="0"/>
              <a:t>2.4.2020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D29E733B-2784-411A-89E9-3BF4181C8FA2}" type="slidenum">
              <a:rPr lang="bs-Latn-BA" smtClean="0"/>
              <a:t>‹#›</a:t>
            </a:fld>
            <a:endParaRPr lang="bs-Latn-BA"/>
          </a:p>
        </p:txBody>
      </p:sp>
    </p:spTree>
    <p:extLst>
      <p:ext uri="{BB962C8B-B14F-4D97-AF65-F5344CB8AC3E}">
        <p14:creationId xmlns:p14="http://schemas.microsoft.com/office/powerpoint/2010/main" val="4114340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bs-Latn-B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F67CE4B2-D4F4-4F88-AEB0-25556A31AFA2}" type="datetimeFigureOut">
              <a:rPr lang="bs-Latn-BA" smtClean="0"/>
              <a:t>2.4.2020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D29E733B-2784-411A-89E9-3BF4181C8FA2}" type="slidenum">
              <a:rPr lang="bs-Latn-BA" smtClean="0"/>
              <a:t>‹#›</a:t>
            </a:fld>
            <a:endParaRPr lang="bs-Latn-BA"/>
          </a:p>
        </p:txBody>
      </p:sp>
    </p:spTree>
    <p:extLst>
      <p:ext uri="{BB962C8B-B14F-4D97-AF65-F5344CB8AC3E}">
        <p14:creationId xmlns:p14="http://schemas.microsoft.com/office/powerpoint/2010/main" val="3457385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F67CE4B2-D4F4-4F88-AEB0-25556A31AFA2}" type="datetimeFigureOut">
              <a:rPr lang="bs-Latn-BA" smtClean="0"/>
              <a:t>2.4.2020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D29E733B-2784-411A-89E9-3BF4181C8FA2}" type="slidenum">
              <a:rPr lang="bs-Latn-BA" smtClean="0"/>
              <a:t>‹#›</a:t>
            </a:fld>
            <a:endParaRPr lang="bs-Latn-BA"/>
          </a:p>
        </p:txBody>
      </p:sp>
    </p:spTree>
    <p:extLst>
      <p:ext uri="{BB962C8B-B14F-4D97-AF65-F5344CB8AC3E}">
        <p14:creationId xmlns:p14="http://schemas.microsoft.com/office/powerpoint/2010/main" val="2653975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bs-Latn-B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7CE4B2-D4F4-4F88-AEB0-25556A31AFA2}" type="datetimeFigureOut">
              <a:rPr lang="bs-Latn-BA" smtClean="0"/>
              <a:t>2.4.2020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D29E733B-2784-411A-89E9-3BF4181C8FA2}" type="slidenum">
              <a:rPr lang="bs-Latn-BA" smtClean="0"/>
              <a:t>‹#›</a:t>
            </a:fld>
            <a:endParaRPr lang="bs-Latn-BA"/>
          </a:p>
        </p:txBody>
      </p:sp>
    </p:spTree>
    <p:extLst>
      <p:ext uri="{BB962C8B-B14F-4D97-AF65-F5344CB8AC3E}">
        <p14:creationId xmlns:p14="http://schemas.microsoft.com/office/powerpoint/2010/main" val="3580146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Date Placeholder 4"/>
          <p:cNvSpPr>
            <a:spLocks noGrp="1"/>
          </p:cNvSpPr>
          <p:nvPr>
            <p:ph type="dt" sz="half" idx="10"/>
          </p:nvPr>
        </p:nvSpPr>
        <p:spPr/>
        <p:txBody>
          <a:bodyPr/>
          <a:lstStyle/>
          <a:p>
            <a:fld id="{F67CE4B2-D4F4-4F88-AEB0-25556A31AFA2}" type="datetimeFigureOut">
              <a:rPr lang="bs-Latn-BA" smtClean="0"/>
              <a:t>2.4.2020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D29E733B-2784-411A-89E9-3BF4181C8FA2}" type="slidenum">
              <a:rPr lang="bs-Latn-BA" smtClean="0"/>
              <a:t>‹#›</a:t>
            </a:fld>
            <a:endParaRPr lang="bs-Latn-BA"/>
          </a:p>
        </p:txBody>
      </p:sp>
    </p:spTree>
    <p:extLst>
      <p:ext uri="{BB962C8B-B14F-4D97-AF65-F5344CB8AC3E}">
        <p14:creationId xmlns:p14="http://schemas.microsoft.com/office/powerpoint/2010/main" val="112504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bs-Latn-B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7" name="Date Placeholder 6"/>
          <p:cNvSpPr>
            <a:spLocks noGrp="1"/>
          </p:cNvSpPr>
          <p:nvPr>
            <p:ph type="dt" sz="half" idx="10"/>
          </p:nvPr>
        </p:nvSpPr>
        <p:spPr/>
        <p:txBody>
          <a:bodyPr/>
          <a:lstStyle/>
          <a:p>
            <a:fld id="{F67CE4B2-D4F4-4F88-AEB0-25556A31AFA2}" type="datetimeFigureOut">
              <a:rPr lang="bs-Latn-BA" smtClean="0"/>
              <a:t>2.4.2020</a:t>
            </a:fld>
            <a:endParaRPr lang="bs-Latn-BA"/>
          </a:p>
        </p:txBody>
      </p:sp>
      <p:sp>
        <p:nvSpPr>
          <p:cNvPr id="8" name="Footer Placeholder 7"/>
          <p:cNvSpPr>
            <a:spLocks noGrp="1"/>
          </p:cNvSpPr>
          <p:nvPr>
            <p:ph type="ftr" sz="quarter" idx="11"/>
          </p:nvPr>
        </p:nvSpPr>
        <p:spPr/>
        <p:txBody>
          <a:bodyPr/>
          <a:lstStyle/>
          <a:p>
            <a:endParaRPr lang="bs-Latn-BA"/>
          </a:p>
        </p:txBody>
      </p:sp>
      <p:sp>
        <p:nvSpPr>
          <p:cNvPr id="9" name="Slide Number Placeholder 8"/>
          <p:cNvSpPr>
            <a:spLocks noGrp="1"/>
          </p:cNvSpPr>
          <p:nvPr>
            <p:ph type="sldNum" sz="quarter" idx="12"/>
          </p:nvPr>
        </p:nvSpPr>
        <p:spPr/>
        <p:txBody>
          <a:bodyPr/>
          <a:lstStyle/>
          <a:p>
            <a:fld id="{D29E733B-2784-411A-89E9-3BF4181C8FA2}" type="slidenum">
              <a:rPr lang="bs-Latn-BA" smtClean="0"/>
              <a:t>‹#›</a:t>
            </a:fld>
            <a:endParaRPr lang="bs-Latn-BA"/>
          </a:p>
        </p:txBody>
      </p:sp>
    </p:spTree>
    <p:extLst>
      <p:ext uri="{BB962C8B-B14F-4D97-AF65-F5344CB8AC3E}">
        <p14:creationId xmlns:p14="http://schemas.microsoft.com/office/powerpoint/2010/main" val="544919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Date Placeholder 2"/>
          <p:cNvSpPr>
            <a:spLocks noGrp="1"/>
          </p:cNvSpPr>
          <p:nvPr>
            <p:ph type="dt" sz="half" idx="10"/>
          </p:nvPr>
        </p:nvSpPr>
        <p:spPr/>
        <p:txBody>
          <a:bodyPr/>
          <a:lstStyle/>
          <a:p>
            <a:fld id="{F67CE4B2-D4F4-4F88-AEB0-25556A31AFA2}" type="datetimeFigureOut">
              <a:rPr lang="bs-Latn-BA" smtClean="0"/>
              <a:t>2.4.2020</a:t>
            </a:fld>
            <a:endParaRPr lang="bs-Latn-BA"/>
          </a:p>
        </p:txBody>
      </p:sp>
      <p:sp>
        <p:nvSpPr>
          <p:cNvPr id="4" name="Footer Placeholder 3"/>
          <p:cNvSpPr>
            <a:spLocks noGrp="1"/>
          </p:cNvSpPr>
          <p:nvPr>
            <p:ph type="ftr" sz="quarter" idx="11"/>
          </p:nvPr>
        </p:nvSpPr>
        <p:spPr/>
        <p:txBody>
          <a:bodyPr/>
          <a:lstStyle/>
          <a:p>
            <a:endParaRPr lang="bs-Latn-BA"/>
          </a:p>
        </p:txBody>
      </p:sp>
      <p:sp>
        <p:nvSpPr>
          <p:cNvPr id="5" name="Slide Number Placeholder 4"/>
          <p:cNvSpPr>
            <a:spLocks noGrp="1"/>
          </p:cNvSpPr>
          <p:nvPr>
            <p:ph type="sldNum" sz="quarter" idx="12"/>
          </p:nvPr>
        </p:nvSpPr>
        <p:spPr/>
        <p:txBody>
          <a:bodyPr/>
          <a:lstStyle/>
          <a:p>
            <a:fld id="{D29E733B-2784-411A-89E9-3BF4181C8FA2}" type="slidenum">
              <a:rPr lang="bs-Latn-BA" smtClean="0"/>
              <a:t>‹#›</a:t>
            </a:fld>
            <a:endParaRPr lang="bs-Latn-BA"/>
          </a:p>
        </p:txBody>
      </p:sp>
    </p:spTree>
    <p:extLst>
      <p:ext uri="{BB962C8B-B14F-4D97-AF65-F5344CB8AC3E}">
        <p14:creationId xmlns:p14="http://schemas.microsoft.com/office/powerpoint/2010/main" val="197509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7CE4B2-D4F4-4F88-AEB0-25556A31AFA2}" type="datetimeFigureOut">
              <a:rPr lang="bs-Latn-BA" smtClean="0"/>
              <a:t>2.4.2020</a:t>
            </a:fld>
            <a:endParaRPr lang="bs-Latn-BA"/>
          </a:p>
        </p:txBody>
      </p:sp>
      <p:sp>
        <p:nvSpPr>
          <p:cNvPr id="3" name="Footer Placeholder 2"/>
          <p:cNvSpPr>
            <a:spLocks noGrp="1"/>
          </p:cNvSpPr>
          <p:nvPr>
            <p:ph type="ftr" sz="quarter" idx="11"/>
          </p:nvPr>
        </p:nvSpPr>
        <p:spPr/>
        <p:txBody>
          <a:bodyPr/>
          <a:lstStyle/>
          <a:p>
            <a:endParaRPr lang="bs-Latn-BA"/>
          </a:p>
        </p:txBody>
      </p:sp>
      <p:sp>
        <p:nvSpPr>
          <p:cNvPr id="4" name="Slide Number Placeholder 3"/>
          <p:cNvSpPr>
            <a:spLocks noGrp="1"/>
          </p:cNvSpPr>
          <p:nvPr>
            <p:ph type="sldNum" sz="quarter" idx="12"/>
          </p:nvPr>
        </p:nvSpPr>
        <p:spPr/>
        <p:txBody>
          <a:bodyPr/>
          <a:lstStyle/>
          <a:p>
            <a:fld id="{D29E733B-2784-411A-89E9-3BF4181C8FA2}" type="slidenum">
              <a:rPr lang="bs-Latn-BA" smtClean="0"/>
              <a:t>‹#›</a:t>
            </a:fld>
            <a:endParaRPr lang="bs-Latn-BA"/>
          </a:p>
        </p:txBody>
      </p:sp>
    </p:spTree>
    <p:extLst>
      <p:ext uri="{BB962C8B-B14F-4D97-AF65-F5344CB8AC3E}">
        <p14:creationId xmlns:p14="http://schemas.microsoft.com/office/powerpoint/2010/main" val="3612439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bs-Latn-B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7CE4B2-D4F4-4F88-AEB0-25556A31AFA2}" type="datetimeFigureOut">
              <a:rPr lang="bs-Latn-BA" smtClean="0"/>
              <a:t>2.4.2020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D29E733B-2784-411A-89E9-3BF4181C8FA2}" type="slidenum">
              <a:rPr lang="bs-Latn-BA" smtClean="0"/>
              <a:t>‹#›</a:t>
            </a:fld>
            <a:endParaRPr lang="bs-Latn-BA"/>
          </a:p>
        </p:txBody>
      </p:sp>
    </p:spTree>
    <p:extLst>
      <p:ext uri="{BB962C8B-B14F-4D97-AF65-F5344CB8AC3E}">
        <p14:creationId xmlns:p14="http://schemas.microsoft.com/office/powerpoint/2010/main" val="1196945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bs-Latn-B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s-Latn-B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7CE4B2-D4F4-4F88-AEB0-25556A31AFA2}" type="datetimeFigureOut">
              <a:rPr lang="bs-Latn-BA" smtClean="0"/>
              <a:t>2.4.2020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D29E733B-2784-411A-89E9-3BF4181C8FA2}" type="slidenum">
              <a:rPr lang="bs-Latn-BA" smtClean="0"/>
              <a:t>‹#›</a:t>
            </a:fld>
            <a:endParaRPr lang="bs-Latn-BA"/>
          </a:p>
        </p:txBody>
      </p:sp>
    </p:spTree>
    <p:extLst>
      <p:ext uri="{BB962C8B-B14F-4D97-AF65-F5344CB8AC3E}">
        <p14:creationId xmlns:p14="http://schemas.microsoft.com/office/powerpoint/2010/main" val="1819893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bs-Latn-B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7CE4B2-D4F4-4F88-AEB0-25556A31AFA2}" type="datetimeFigureOut">
              <a:rPr lang="bs-Latn-BA" smtClean="0"/>
              <a:t>2.4.2020</a:t>
            </a:fld>
            <a:endParaRPr lang="bs-Latn-B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s-Latn-B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9E733B-2784-411A-89E9-3BF4181C8FA2}" type="slidenum">
              <a:rPr lang="bs-Latn-BA" smtClean="0"/>
              <a:t>‹#›</a:t>
            </a:fld>
            <a:endParaRPr lang="bs-Latn-BA"/>
          </a:p>
        </p:txBody>
      </p:sp>
    </p:spTree>
    <p:extLst>
      <p:ext uri="{BB962C8B-B14F-4D97-AF65-F5344CB8AC3E}">
        <p14:creationId xmlns:p14="http://schemas.microsoft.com/office/powerpoint/2010/main" val="2094724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bs-Latn-BA" dirty="0" smtClean="0"/>
              <a:t>Tok redovnog krivičnog postupka</a:t>
            </a:r>
            <a:endParaRPr lang="bs-Latn-BA" dirty="0"/>
          </a:p>
        </p:txBody>
      </p:sp>
      <p:sp>
        <p:nvSpPr>
          <p:cNvPr id="3" name="Subtitle 2"/>
          <p:cNvSpPr>
            <a:spLocks noGrp="1"/>
          </p:cNvSpPr>
          <p:nvPr>
            <p:ph type="subTitle" idx="1"/>
          </p:nvPr>
        </p:nvSpPr>
        <p:spPr/>
        <p:txBody>
          <a:bodyPr>
            <a:normAutofit lnSpcReduction="10000"/>
          </a:bodyPr>
          <a:lstStyle/>
          <a:p>
            <a:r>
              <a:rPr lang="hr-HR" dirty="0" smtClean="0"/>
              <a:t>Oblici krivičnog postupka u BiH. </a:t>
            </a:r>
          </a:p>
          <a:p>
            <a:r>
              <a:rPr lang="hr-HR" dirty="0" smtClean="0"/>
              <a:t>Stadiji redovnog krivičnog postupka. </a:t>
            </a:r>
          </a:p>
          <a:p>
            <a:r>
              <a:rPr lang="hr-HR" dirty="0" smtClean="0"/>
              <a:t>Istraga </a:t>
            </a:r>
          </a:p>
          <a:p>
            <a:r>
              <a:rPr lang="sr-Latn-CS" dirty="0" smtClean="0"/>
              <a:t>Datum on-line nastave: 03. 04. 2020.</a:t>
            </a:r>
          </a:p>
          <a:p>
            <a:endParaRPr lang="bs-Latn-BA" dirty="0"/>
          </a:p>
        </p:txBody>
      </p:sp>
    </p:spTree>
    <p:extLst>
      <p:ext uri="{BB962C8B-B14F-4D97-AF65-F5344CB8AC3E}">
        <p14:creationId xmlns:p14="http://schemas.microsoft.com/office/powerpoint/2010/main" val="2962235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bs-Latn-BA" dirty="0" err="1" smtClean="0"/>
              <a:t>Krivičnoprocesni</a:t>
            </a:r>
            <a:r>
              <a:rPr lang="bs-Latn-BA" dirty="0" smtClean="0"/>
              <a:t> subjekti u istrazi</a:t>
            </a:r>
            <a:endParaRPr lang="bs-Latn-BA" dirty="0" smtClean="0"/>
          </a:p>
        </p:txBody>
      </p:sp>
      <p:sp>
        <p:nvSpPr>
          <p:cNvPr id="24579" name="Content Placeholder 2"/>
          <p:cNvSpPr>
            <a:spLocks noGrp="1"/>
          </p:cNvSpPr>
          <p:nvPr>
            <p:ph idx="1"/>
          </p:nvPr>
        </p:nvSpPr>
        <p:spPr/>
        <p:txBody>
          <a:bodyPr>
            <a:normAutofit lnSpcReduction="10000"/>
          </a:bodyPr>
          <a:lstStyle/>
          <a:p>
            <a:r>
              <a:rPr lang="bs-Latn-BA" dirty="0" smtClean="0"/>
              <a:t>Tužilac </a:t>
            </a:r>
            <a:r>
              <a:rPr lang="bs-Latn-BA" dirty="0" smtClean="0"/>
              <a:t>i </a:t>
            </a:r>
            <a:r>
              <a:rPr lang="bs-Latn-BA" dirty="0" err="1" smtClean="0"/>
              <a:t>ovlaštene</a:t>
            </a:r>
            <a:r>
              <a:rPr lang="bs-Latn-BA" dirty="0" smtClean="0"/>
              <a:t> službene osobe</a:t>
            </a:r>
            <a:endParaRPr lang="bs-Latn-BA" dirty="0" smtClean="0"/>
          </a:p>
          <a:p>
            <a:r>
              <a:rPr lang="bs-Latn-BA" dirty="0" smtClean="0"/>
              <a:t>Sudija za prethodni </a:t>
            </a:r>
            <a:r>
              <a:rPr lang="bs-Latn-BA" dirty="0" smtClean="0"/>
              <a:t>postupak</a:t>
            </a:r>
          </a:p>
          <a:p>
            <a:r>
              <a:rPr lang="bs-Latn-BA" dirty="0" smtClean="0"/>
              <a:t>Osumnjičeni i njegov branilac </a:t>
            </a:r>
          </a:p>
          <a:p>
            <a:r>
              <a:rPr lang="bs-Latn-BA" dirty="0" smtClean="0"/>
              <a:t>Oštećeni</a:t>
            </a:r>
          </a:p>
          <a:p>
            <a:endParaRPr lang="bs-Latn-BA" dirty="0"/>
          </a:p>
          <a:p>
            <a:r>
              <a:rPr lang="hr-HR" dirty="0"/>
              <a:t>I</a:t>
            </a:r>
            <a:r>
              <a:rPr lang="hr-HR" dirty="0" smtClean="0"/>
              <a:t>straga obuhvata istraživačku djelatnost u smislu pronalaženja osumnjičenog, prikupljanja izjava, dokaza i drugih informacija koje mogu biti korisne u krivičnom postupku, koje tužilac i ovlaštene službene osobe, nakon prijavljivanja krivičnog djela ili saznanja o krivičnom djelu na neki drugi način, preduzimaju</a:t>
            </a:r>
            <a:endParaRPr lang="bs-Latn-BA" dirty="0" smtClean="0"/>
          </a:p>
          <a:p>
            <a:endParaRPr lang="bs-Latn-BA" dirty="0" smtClean="0"/>
          </a:p>
        </p:txBody>
      </p:sp>
    </p:spTree>
    <p:extLst>
      <p:ext uri="{BB962C8B-B14F-4D97-AF65-F5344CB8AC3E}">
        <p14:creationId xmlns:p14="http://schemas.microsoft.com/office/powerpoint/2010/main" val="486477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sr-Latn-CS" sz="6000" b="1"/>
              <a:t>Cilj istrage</a:t>
            </a:r>
            <a:endParaRPr lang="hr-HR" smtClean="0"/>
          </a:p>
        </p:txBody>
      </p:sp>
      <p:sp>
        <p:nvSpPr>
          <p:cNvPr id="27651" name="Content Placeholder 2"/>
          <p:cNvSpPr>
            <a:spLocks noGrp="1"/>
          </p:cNvSpPr>
          <p:nvPr>
            <p:ph idx="1"/>
          </p:nvPr>
        </p:nvSpPr>
        <p:spPr/>
        <p:txBody>
          <a:bodyPr/>
          <a:lstStyle/>
          <a:p>
            <a:pPr marL="0" indent="0" algn="ctr" eaLnBrk="1" hangingPunct="1">
              <a:buNone/>
            </a:pPr>
            <a:r>
              <a:rPr lang="sr-Latn-CS" b="1" dirty="0" smtClean="0"/>
              <a:t>da se stanje stvari istraži, da se pronađu i prikupe potrebni dokazi, i da se na osnovu tako sagledanog stanja i prikupljenog materijala odluči ima li opravdanja da se određena osoba optuži pred sudom ili za to ne postoje zakonski </a:t>
            </a:r>
            <a:r>
              <a:rPr lang="sr-Latn-CS" b="1" dirty="0" smtClean="0"/>
              <a:t>uslovi </a:t>
            </a:r>
          </a:p>
          <a:p>
            <a:pPr marL="0" indent="0" algn="ctr" eaLnBrk="1" hangingPunct="1">
              <a:buNone/>
            </a:pPr>
            <a:endParaRPr lang="sr-Latn-CS" b="1" dirty="0"/>
          </a:p>
          <a:p>
            <a:pPr marL="0" indent="0" algn="ctr" eaLnBrk="1" hangingPunct="1">
              <a:buNone/>
            </a:pPr>
            <a:r>
              <a:rPr lang="sr-Latn-CS" b="1" dirty="0" smtClean="0"/>
              <a:t>Zato se istraga može završiti na više načina! V. </a:t>
            </a:r>
            <a:r>
              <a:rPr lang="sr-Latn-CS" b="1" dirty="0"/>
              <a:t>s</a:t>
            </a:r>
            <a:r>
              <a:rPr lang="sr-Latn-CS" b="1" dirty="0" smtClean="0"/>
              <a:t>lajd 19</a:t>
            </a:r>
            <a:endParaRPr lang="hr-HR" dirty="0" smtClean="0"/>
          </a:p>
        </p:txBody>
      </p:sp>
    </p:spTree>
    <p:extLst>
      <p:ext uri="{BB962C8B-B14F-4D97-AF65-F5344CB8AC3E}">
        <p14:creationId xmlns:p14="http://schemas.microsoft.com/office/powerpoint/2010/main" val="2981549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hr-HR" dirty="0" smtClean="0"/>
              <a:t>VAŽNO: Predistražni </a:t>
            </a:r>
            <a:r>
              <a:rPr lang="hr-HR" dirty="0" smtClean="0"/>
              <a:t>postupak i istraga</a:t>
            </a:r>
          </a:p>
        </p:txBody>
      </p:sp>
      <p:sp>
        <p:nvSpPr>
          <p:cNvPr id="28675" name="Rectangle 3"/>
          <p:cNvSpPr>
            <a:spLocks noGrp="1" noChangeArrowheads="1"/>
          </p:cNvSpPr>
          <p:nvPr>
            <p:ph type="body" idx="1"/>
          </p:nvPr>
        </p:nvSpPr>
        <p:spPr/>
        <p:txBody>
          <a:bodyPr/>
          <a:lstStyle/>
          <a:p>
            <a:pPr eaLnBrk="1" hangingPunct="1">
              <a:lnSpc>
                <a:spcPct val="80000"/>
              </a:lnSpc>
            </a:pPr>
            <a:r>
              <a:rPr lang="hr-HR" sz="3000" dirty="0"/>
              <a:t>Zakonom regulisana djelatnost koja je usmjerena na otkrivanje krivičnog djela i njegovog izvršioca, te prikupljanje izjava i dokaza raspoređuje se na </a:t>
            </a:r>
            <a:r>
              <a:rPr lang="hr-HR" sz="3000" b="1" dirty="0"/>
              <a:t>predistražni i istražni </a:t>
            </a:r>
            <a:r>
              <a:rPr lang="hr-HR" sz="3000" b="1" dirty="0" smtClean="0"/>
              <a:t>postupak</a:t>
            </a:r>
          </a:p>
          <a:p>
            <a:pPr>
              <a:lnSpc>
                <a:spcPct val="80000"/>
              </a:lnSpc>
            </a:pPr>
            <a:r>
              <a:rPr lang="hr-HR" sz="3200" dirty="0" smtClean="0"/>
              <a:t>Predistražni postupak – otkrivanje krivičnog djela i izvršioca </a:t>
            </a:r>
          </a:p>
          <a:p>
            <a:pPr>
              <a:lnSpc>
                <a:spcPct val="80000"/>
              </a:lnSpc>
            </a:pPr>
            <a:r>
              <a:rPr lang="hr-HR" sz="3200" dirty="0" smtClean="0"/>
              <a:t>Svrha predistražnog postupka – prikupljanje saznanja nužnih za donošenje naredbe o pokretanju istrage </a:t>
            </a:r>
          </a:p>
          <a:p>
            <a:pPr>
              <a:lnSpc>
                <a:spcPct val="80000"/>
              </a:lnSpc>
            </a:pPr>
            <a:r>
              <a:rPr lang="sr-Latn-CS" sz="3200" b="1" dirty="0" smtClean="0"/>
              <a:t>ESLJP ne pravi razliku između predistražnog i istražnog postupka, jer se i na </a:t>
            </a:r>
            <a:r>
              <a:rPr lang="sr-Latn-CS" sz="3200" b="1" i="1" dirty="0" smtClean="0"/>
              <a:t>predistražni postupak primjenjuju sva jamstva koja se traže za provođenje promptne i efikasne istrage</a:t>
            </a:r>
            <a:r>
              <a:rPr lang="sr-Latn-CS" sz="3200" b="1" dirty="0" smtClean="0"/>
              <a:t> (</a:t>
            </a:r>
            <a:r>
              <a:rPr lang="sr-Latn-CS" sz="3200" b="1" i="1" dirty="0" smtClean="0"/>
              <a:t>Šečić protiv Hrvatske , </a:t>
            </a:r>
            <a:r>
              <a:rPr lang="sr-Latn-CS" sz="3200" b="1" dirty="0" smtClean="0"/>
              <a:t>2007)</a:t>
            </a:r>
            <a:endParaRPr lang="hr-HR" sz="3200" b="1" dirty="0" smtClean="0"/>
          </a:p>
          <a:p>
            <a:pPr>
              <a:lnSpc>
                <a:spcPct val="80000"/>
              </a:lnSpc>
            </a:pPr>
            <a:endParaRPr lang="hr-HR" sz="3200" dirty="0" smtClean="0"/>
          </a:p>
          <a:p>
            <a:pPr eaLnBrk="1" hangingPunct="1">
              <a:lnSpc>
                <a:spcPct val="80000"/>
              </a:lnSpc>
            </a:pPr>
            <a:endParaRPr lang="hr-HR" sz="3000" b="1" dirty="0"/>
          </a:p>
          <a:p>
            <a:pPr eaLnBrk="1" hangingPunct="1">
              <a:lnSpc>
                <a:spcPct val="80000"/>
              </a:lnSpc>
              <a:buFont typeface="Wingdings" panose="05000000000000000000" pitchFamily="2" charset="2"/>
              <a:buNone/>
            </a:pPr>
            <a:endParaRPr lang="hr-HR" sz="3000" dirty="0"/>
          </a:p>
        </p:txBody>
      </p:sp>
    </p:spTree>
    <p:extLst>
      <p:ext uri="{BB962C8B-B14F-4D97-AF65-F5344CB8AC3E}">
        <p14:creationId xmlns:p14="http://schemas.microsoft.com/office/powerpoint/2010/main" val="3601508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hr-HR" dirty="0" smtClean="0"/>
              <a:t>1. Tužilac – potrebno je proučiti aktivnosti </a:t>
            </a:r>
            <a:endParaRPr lang="hr-HR" dirty="0" smtClean="0"/>
          </a:p>
        </p:txBody>
      </p:sp>
      <p:sp>
        <p:nvSpPr>
          <p:cNvPr id="34819" name="Rectangle 3"/>
          <p:cNvSpPr>
            <a:spLocks noGrp="1" noChangeArrowheads="1"/>
          </p:cNvSpPr>
          <p:nvPr>
            <p:ph type="body" idx="1"/>
          </p:nvPr>
        </p:nvSpPr>
        <p:spPr/>
        <p:txBody>
          <a:bodyPr/>
          <a:lstStyle/>
          <a:p>
            <a:pPr marL="0" indent="0" algn="ctr" eaLnBrk="1" hangingPunct="1">
              <a:buNone/>
            </a:pPr>
            <a:r>
              <a:rPr lang="hr-HR" dirty="0" smtClean="0"/>
              <a:t>U vezi sa čl. 35. ZKP BiH (prava i dužnosti tužioca):</a:t>
            </a:r>
          </a:p>
          <a:p>
            <a:pPr eaLnBrk="1" hangingPunct="1"/>
            <a:r>
              <a:rPr lang="hr-HR" dirty="0" smtClean="0"/>
              <a:t>Funkcija </a:t>
            </a:r>
            <a:r>
              <a:rPr lang="hr-HR" dirty="0" smtClean="0"/>
              <a:t>krivičnog gonjenja i funkcija istraživanja krivičnog djela</a:t>
            </a:r>
          </a:p>
          <a:p>
            <a:pPr eaLnBrk="1" hangingPunct="1"/>
            <a:r>
              <a:rPr lang="hr-HR" dirty="0" smtClean="0"/>
              <a:t>Naređuje sprovođenje istrage</a:t>
            </a:r>
          </a:p>
          <a:p>
            <a:pPr eaLnBrk="1" hangingPunct="1"/>
            <a:r>
              <a:rPr lang="hr-HR" dirty="0" smtClean="0"/>
              <a:t>Provodi istragu (preduzima istražne radnje)</a:t>
            </a:r>
          </a:p>
          <a:p>
            <a:pPr eaLnBrk="1" hangingPunct="1"/>
            <a:r>
              <a:rPr lang="hr-HR" dirty="0" smtClean="0"/>
              <a:t>Nadzor nad radom OSO</a:t>
            </a:r>
          </a:p>
        </p:txBody>
      </p:sp>
    </p:spTree>
    <p:extLst>
      <p:ext uri="{BB962C8B-B14F-4D97-AF65-F5344CB8AC3E}">
        <p14:creationId xmlns:p14="http://schemas.microsoft.com/office/powerpoint/2010/main" val="2640792753"/>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hr-HR" dirty="0" smtClean="0"/>
              <a:t>2. Ovlaštene </a:t>
            </a:r>
            <a:r>
              <a:rPr lang="hr-HR" dirty="0" smtClean="0"/>
              <a:t>službene </a:t>
            </a:r>
            <a:r>
              <a:rPr lang="hr-HR" dirty="0" smtClean="0"/>
              <a:t>osobe </a:t>
            </a:r>
            <a:r>
              <a:rPr lang="hr-HR" dirty="0" smtClean="0"/>
              <a:t>– potrebno je proučiti aktivnosti </a:t>
            </a:r>
            <a:endParaRPr lang="hr-HR" dirty="0" smtClean="0"/>
          </a:p>
        </p:txBody>
      </p:sp>
      <p:sp>
        <p:nvSpPr>
          <p:cNvPr id="35843" name="Rectangle 3"/>
          <p:cNvSpPr>
            <a:spLocks noGrp="1" noChangeArrowheads="1"/>
          </p:cNvSpPr>
          <p:nvPr>
            <p:ph type="body" idx="1"/>
          </p:nvPr>
        </p:nvSpPr>
        <p:spPr/>
        <p:txBody>
          <a:bodyPr/>
          <a:lstStyle/>
          <a:p>
            <a:pPr eaLnBrk="1" hangingPunct="1"/>
            <a:r>
              <a:rPr lang="en-US" dirty="0" err="1"/>
              <a:t>po</a:t>
            </a:r>
            <a:r>
              <a:rPr lang="en-US" dirty="0"/>
              <a:t> </a:t>
            </a:r>
            <a:r>
              <a:rPr lang="en-US" dirty="0" err="1"/>
              <a:t>slu</a:t>
            </a:r>
            <a:r>
              <a:rPr lang="hr-HR" dirty="0"/>
              <a:t>ž</a:t>
            </a:r>
            <a:r>
              <a:rPr lang="en-US" dirty="0" err="1"/>
              <a:t>benoj</a:t>
            </a:r>
            <a:r>
              <a:rPr lang="en-US" dirty="0"/>
              <a:t> du</a:t>
            </a:r>
            <a:r>
              <a:rPr lang="hr-HR" dirty="0"/>
              <a:t>ž</a:t>
            </a:r>
            <a:r>
              <a:rPr lang="en-US" dirty="0" err="1"/>
              <a:t>nosti</a:t>
            </a:r>
            <a:r>
              <a:rPr lang="en-US" dirty="0"/>
              <a:t> </a:t>
            </a:r>
            <a:r>
              <a:rPr lang="en-US" dirty="0" err="1"/>
              <a:t>ili</a:t>
            </a:r>
            <a:r>
              <a:rPr lang="en-US" dirty="0"/>
              <a:t> </a:t>
            </a:r>
            <a:r>
              <a:rPr lang="en-US" dirty="0" err="1"/>
              <a:t>na</a:t>
            </a:r>
            <a:r>
              <a:rPr lang="en-US" dirty="0"/>
              <a:t> </a:t>
            </a:r>
            <a:r>
              <a:rPr lang="en-US" dirty="0" err="1"/>
              <a:t>zahtjev</a:t>
            </a:r>
            <a:r>
              <a:rPr lang="en-US" dirty="0"/>
              <a:t> </a:t>
            </a:r>
            <a:r>
              <a:rPr lang="en-US" dirty="0" err="1"/>
              <a:t>tu</a:t>
            </a:r>
            <a:r>
              <a:rPr lang="hr-HR" dirty="0"/>
              <a:t>ž</a:t>
            </a:r>
            <a:r>
              <a:rPr lang="en-US" dirty="0" err="1"/>
              <a:t>ioca</a:t>
            </a:r>
            <a:r>
              <a:rPr lang="hr-HR" dirty="0"/>
              <a:t>, </a:t>
            </a:r>
            <a:r>
              <a:rPr lang="en-US" dirty="0" err="1"/>
              <a:t>preduzimaju</a:t>
            </a:r>
            <a:r>
              <a:rPr lang="en-US" dirty="0"/>
              <a:t> </a:t>
            </a:r>
            <a:r>
              <a:rPr lang="en-US" dirty="0" err="1"/>
              <a:t>potrebne</a:t>
            </a:r>
            <a:r>
              <a:rPr lang="en-US" dirty="0"/>
              <a:t> </a:t>
            </a:r>
            <a:r>
              <a:rPr lang="en-US" dirty="0" err="1"/>
              <a:t>mjere</a:t>
            </a:r>
            <a:r>
              <a:rPr lang="en-US" dirty="0"/>
              <a:t> da se </a:t>
            </a:r>
            <a:r>
              <a:rPr lang="en-US" dirty="0" err="1"/>
              <a:t>prona</a:t>
            </a:r>
            <a:r>
              <a:rPr lang="hr-HR" dirty="0"/>
              <a:t>đ</a:t>
            </a:r>
            <a:r>
              <a:rPr lang="en-US" dirty="0"/>
              <a:t>e </a:t>
            </a:r>
            <a:r>
              <a:rPr lang="en-US" dirty="0" err="1"/>
              <a:t>izvr</a:t>
            </a:r>
            <a:r>
              <a:rPr lang="hr-HR" dirty="0"/>
              <a:t>š</a:t>
            </a:r>
            <a:r>
              <a:rPr lang="en-US" dirty="0" err="1"/>
              <a:t>ilac</a:t>
            </a:r>
            <a:r>
              <a:rPr lang="en-US" dirty="0"/>
              <a:t> </a:t>
            </a:r>
            <a:r>
              <a:rPr lang="en-US" dirty="0" err="1"/>
              <a:t>krivi</a:t>
            </a:r>
            <a:r>
              <a:rPr lang="hr-HR" dirty="0"/>
              <a:t>č</a:t>
            </a:r>
            <a:r>
              <a:rPr lang="en-US" dirty="0" err="1"/>
              <a:t>nog</a:t>
            </a:r>
            <a:r>
              <a:rPr lang="en-US" dirty="0"/>
              <a:t> </a:t>
            </a:r>
            <a:r>
              <a:rPr lang="en-US" dirty="0" err="1"/>
              <a:t>djela</a:t>
            </a:r>
            <a:r>
              <a:rPr lang="hr-HR" dirty="0"/>
              <a:t>, </a:t>
            </a:r>
            <a:r>
              <a:rPr lang="en-US" dirty="0"/>
              <a:t>da se </a:t>
            </a:r>
            <a:r>
              <a:rPr lang="en-US" dirty="0" err="1"/>
              <a:t>sprije</a:t>
            </a:r>
            <a:r>
              <a:rPr lang="hr-HR" dirty="0"/>
              <a:t>č</a:t>
            </a:r>
            <a:r>
              <a:rPr lang="en-US" dirty="0" err="1"/>
              <a:t>i</a:t>
            </a:r>
            <a:r>
              <a:rPr lang="en-US" dirty="0"/>
              <a:t> </a:t>
            </a:r>
            <a:r>
              <a:rPr lang="en-US" dirty="0" err="1"/>
              <a:t>skrivanje</a:t>
            </a:r>
            <a:r>
              <a:rPr lang="en-US" dirty="0"/>
              <a:t> </a:t>
            </a:r>
            <a:r>
              <a:rPr lang="en-US" dirty="0" err="1"/>
              <a:t>ili</a:t>
            </a:r>
            <a:r>
              <a:rPr lang="en-US" dirty="0"/>
              <a:t> </a:t>
            </a:r>
            <a:r>
              <a:rPr lang="en-US" dirty="0" err="1"/>
              <a:t>bjekstvo</a:t>
            </a:r>
            <a:r>
              <a:rPr lang="en-US" dirty="0"/>
              <a:t> </a:t>
            </a:r>
            <a:r>
              <a:rPr lang="en-US" dirty="0" err="1"/>
              <a:t>osumnji</a:t>
            </a:r>
            <a:r>
              <a:rPr lang="hr-HR" dirty="0"/>
              <a:t>č</a:t>
            </a:r>
            <a:r>
              <a:rPr lang="en-US" dirty="0" err="1"/>
              <a:t>enog</a:t>
            </a:r>
            <a:r>
              <a:rPr lang="en-US" dirty="0"/>
              <a:t> </a:t>
            </a:r>
            <a:r>
              <a:rPr lang="en-US" dirty="0" err="1"/>
              <a:t>ili</a:t>
            </a:r>
            <a:r>
              <a:rPr lang="en-US" dirty="0"/>
              <a:t> </a:t>
            </a:r>
            <a:r>
              <a:rPr lang="en-US" dirty="0" err="1"/>
              <a:t>sau</a:t>
            </a:r>
            <a:r>
              <a:rPr lang="hr-HR" dirty="0"/>
              <a:t>č</a:t>
            </a:r>
            <a:r>
              <a:rPr lang="en-US" dirty="0" err="1"/>
              <a:t>esnika</a:t>
            </a:r>
            <a:r>
              <a:rPr lang="hr-HR" dirty="0"/>
              <a:t>, </a:t>
            </a:r>
            <a:r>
              <a:rPr lang="en-US" dirty="0"/>
              <a:t>da se </a:t>
            </a:r>
            <a:r>
              <a:rPr lang="en-US" dirty="0" err="1"/>
              <a:t>otkriju</a:t>
            </a:r>
            <a:r>
              <a:rPr lang="en-US" dirty="0"/>
              <a:t> </a:t>
            </a:r>
            <a:r>
              <a:rPr lang="en-US" dirty="0" err="1"/>
              <a:t>i</a:t>
            </a:r>
            <a:r>
              <a:rPr lang="en-US" dirty="0"/>
              <a:t> </a:t>
            </a:r>
            <a:r>
              <a:rPr lang="en-US" dirty="0" err="1"/>
              <a:t>sa</a:t>
            </a:r>
            <a:r>
              <a:rPr lang="hr-HR" dirty="0"/>
              <a:t>č</a:t>
            </a:r>
            <a:r>
              <a:rPr lang="en-US" dirty="0" err="1"/>
              <a:t>uvaju</a:t>
            </a:r>
            <a:r>
              <a:rPr lang="en-US" dirty="0"/>
              <a:t> </a:t>
            </a:r>
            <a:r>
              <a:rPr lang="en-US" dirty="0" err="1"/>
              <a:t>tragovi</a:t>
            </a:r>
            <a:r>
              <a:rPr lang="en-US" dirty="0"/>
              <a:t> </a:t>
            </a:r>
            <a:r>
              <a:rPr lang="en-US" dirty="0" err="1"/>
              <a:t>krivi</a:t>
            </a:r>
            <a:r>
              <a:rPr lang="hr-HR" dirty="0"/>
              <a:t>č</a:t>
            </a:r>
            <a:r>
              <a:rPr lang="en-US" dirty="0" err="1"/>
              <a:t>nog</a:t>
            </a:r>
            <a:r>
              <a:rPr lang="en-US" dirty="0"/>
              <a:t> </a:t>
            </a:r>
            <a:r>
              <a:rPr lang="en-US" dirty="0" err="1"/>
              <a:t>djela</a:t>
            </a:r>
            <a:r>
              <a:rPr lang="en-US" dirty="0"/>
              <a:t> </a:t>
            </a:r>
            <a:r>
              <a:rPr lang="en-US" dirty="0" err="1"/>
              <a:t>i</a:t>
            </a:r>
            <a:r>
              <a:rPr lang="en-US" dirty="0"/>
              <a:t> </a:t>
            </a:r>
            <a:r>
              <a:rPr lang="en-US" dirty="0" err="1"/>
              <a:t>predmeti</a:t>
            </a:r>
            <a:r>
              <a:rPr lang="en-US" dirty="0"/>
              <a:t> </a:t>
            </a:r>
            <a:r>
              <a:rPr lang="en-US" dirty="0" err="1"/>
              <a:t>koji</a:t>
            </a:r>
            <a:r>
              <a:rPr lang="en-US" dirty="0"/>
              <a:t> </a:t>
            </a:r>
            <a:r>
              <a:rPr lang="en-US" dirty="0" err="1"/>
              <a:t>mogu</a:t>
            </a:r>
            <a:r>
              <a:rPr lang="en-US" dirty="0"/>
              <a:t> </a:t>
            </a:r>
            <a:r>
              <a:rPr lang="en-US" dirty="0" err="1"/>
              <a:t>poslu</a:t>
            </a:r>
            <a:r>
              <a:rPr lang="hr-HR" dirty="0"/>
              <a:t>ž</a:t>
            </a:r>
            <a:r>
              <a:rPr lang="en-US" dirty="0" err="1"/>
              <a:t>iti</a:t>
            </a:r>
            <a:r>
              <a:rPr lang="en-US" dirty="0"/>
              <a:t> </a:t>
            </a:r>
            <a:r>
              <a:rPr lang="en-US" dirty="0" err="1"/>
              <a:t>kao</a:t>
            </a:r>
            <a:r>
              <a:rPr lang="en-US" dirty="0"/>
              <a:t> </a:t>
            </a:r>
            <a:r>
              <a:rPr lang="en-US" dirty="0" err="1"/>
              <a:t>dokazi</a:t>
            </a:r>
            <a:r>
              <a:rPr lang="hr-HR" dirty="0"/>
              <a:t>, </a:t>
            </a:r>
            <a:r>
              <a:rPr lang="en-US" dirty="0" err="1"/>
              <a:t>te</a:t>
            </a:r>
            <a:r>
              <a:rPr lang="en-US" dirty="0"/>
              <a:t> da se </a:t>
            </a:r>
            <a:r>
              <a:rPr lang="en-US" dirty="0" err="1"/>
              <a:t>prikupe</a:t>
            </a:r>
            <a:r>
              <a:rPr lang="en-US" dirty="0"/>
              <a:t> </a:t>
            </a:r>
            <a:r>
              <a:rPr lang="en-US" dirty="0" err="1"/>
              <a:t>sve</a:t>
            </a:r>
            <a:r>
              <a:rPr lang="en-US" dirty="0"/>
              <a:t> </a:t>
            </a:r>
            <a:r>
              <a:rPr lang="en-US" dirty="0" err="1"/>
              <a:t>informacije</a:t>
            </a:r>
            <a:r>
              <a:rPr lang="en-US" dirty="0"/>
              <a:t> </a:t>
            </a:r>
            <a:r>
              <a:rPr lang="en-US" dirty="0" err="1"/>
              <a:t>koje</a:t>
            </a:r>
            <a:r>
              <a:rPr lang="en-US" dirty="0"/>
              <a:t> </a:t>
            </a:r>
            <a:r>
              <a:rPr lang="en-US" dirty="0" err="1"/>
              <a:t>mogu</a:t>
            </a:r>
            <a:r>
              <a:rPr lang="en-US" dirty="0"/>
              <a:t> </a:t>
            </a:r>
            <a:r>
              <a:rPr lang="en-US" dirty="0" err="1"/>
              <a:t>biti</a:t>
            </a:r>
            <a:r>
              <a:rPr lang="en-US" dirty="0"/>
              <a:t> </a:t>
            </a:r>
            <a:r>
              <a:rPr lang="en-US" dirty="0" err="1"/>
              <a:t>korisne</a:t>
            </a:r>
            <a:r>
              <a:rPr lang="en-US" dirty="0"/>
              <a:t> u </a:t>
            </a:r>
            <a:r>
              <a:rPr lang="en-US" dirty="0" err="1"/>
              <a:t>krivi</a:t>
            </a:r>
            <a:r>
              <a:rPr lang="hr-HR" dirty="0"/>
              <a:t>č</a:t>
            </a:r>
            <a:r>
              <a:rPr lang="en-US" dirty="0"/>
              <a:t>nom </a:t>
            </a:r>
            <a:r>
              <a:rPr lang="en-US" dirty="0" err="1"/>
              <a:t>postupku</a:t>
            </a:r>
            <a:r>
              <a:rPr lang="hr-HR" dirty="0"/>
              <a:t> (čl. 233. st. 1. ZKP FBiH) </a:t>
            </a:r>
            <a:endParaRPr lang="hr-HR" dirty="0" smtClean="0"/>
          </a:p>
          <a:p>
            <a:r>
              <a:rPr lang="hr-HR" b="1" dirty="0" smtClean="0"/>
              <a:t>potražne ili neformalne radnje – </a:t>
            </a:r>
            <a:r>
              <a:rPr lang="hr-HR" dirty="0" smtClean="0"/>
              <a:t>otkrivaju i prikupljaju podaci o krivičnom djelu i izvršiocu (dokazi u spoznajnom smislu)</a:t>
            </a:r>
            <a:endParaRPr lang="hr-HR" b="1" dirty="0" smtClean="0"/>
          </a:p>
          <a:p>
            <a:r>
              <a:rPr lang="hr-HR" b="1" dirty="0" smtClean="0"/>
              <a:t>istražne ili formalne radnje</a:t>
            </a:r>
            <a:r>
              <a:rPr lang="hr-HR" dirty="0" smtClean="0"/>
              <a:t> – dokazuje se postojanje krivičnog djela i izvršioca (dokazi u pravnom smislu)</a:t>
            </a:r>
          </a:p>
          <a:p>
            <a:pPr marL="0" indent="0" eaLnBrk="1" hangingPunct="1">
              <a:buNone/>
            </a:pPr>
            <a:endParaRPr lang="hr-HR" dirty="0"/>
          </a:p>
        </p:txBody>
      </p:sp>
    </p:spTree>
    <p:extLst>
      <p:ext uri="{BB962C8B-B14F-4D97-AF65-F5344CB8AC3E}">
        <p14:creationId xmlns:p14="http://schemas.microsoft.com/office/powerpoint/2010/main" val="14356410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hr-HR" b="1" dirty="0" smtClean="0"/>
              <a:t>Potražne ili neformalne radnje</a:t>
            </a:r>
            <a:r>
              <a:rPr lang="hr-HR" dirty="0" smtClean="0"/>
              <a:t> </a:t>
            </a:r>
            <a:r>
              <a:rPr lang="hr-HR" dirty="0" smtClean="0"/>
              <a:t>(prema zakonima o krivičnom postupku)</a:t>
            </a:r>
            <a:endParaRPr lang="hr-HR" dirty="0" smtClean="0"/>
          </a:p>
        </p:txBody>
      </p:sp>
      <p:sp>
        <p:nvSpPr>
          <p:cNvPr id="37891" name="Rectangle 3"/>
          <p:cNvSpPr>
            <a:spLocks noGrp="1" noChangeArrowheads="1"/>
          </p:cNvSpPr>
          <p:nvPr>
            <p:ph type="body" idx="1"/>
          </p:nvPr>
        </p:nvSpPr>
        <p:spPr/>
        <p:txBody>
          <a:bodyPr/>
          <a:lstStyle/>
          <a:p>
            <a:pPr eaLnBrk="1" hangingPunct="1">
              <a:lnSpc>
                <a:spcPct val="80000"/>
              </a:lnSpc>
            </a:pPr>
            <a:r>
              <a:rPr lang="hr-HR" sz="2300" b="1" dirty="0"/>
              <a:t>prikupljanje potrebnih izjava od osoba, </a:t>
            </a:r>
          </a:p>
          <a:p>
            <a:pPr eaLnBrk="1" hangingPunct="1">
              <a:lnSpc>
                <a:spcPct val="80000"/>
              </a:lnSpc>
            </a:pPr>
            <a:r>
              <a:rPr lang="hr-HR" sz="2300" b="1" dirty="0"/>
              <a:t>obavljanje potrebnog pregleda prevoznih sredstava, putnika i prtljage, </a:t>
            </a:r>
          </a:p>
          <a:p>
            <a:pPr eaLnBrk="1" hangingPunct="1">
              <a:lnSpc>
                <a:spcPct val="80000"/>
              </a:lnSpc>
            </a:pPr>
            <a:r>
              <a:rPr lang="hr-HR" sz="2300" b="1" dirty="0"/>
              <a:t>ograničenje kretanja na određenom prostoru za vrijeme potrebno da se obavi određena radnja, </a:t>
            </a:r>
          </a:p>
          <a:p>
            <a:pPr eaLnBrk="1" hangingPunct="1">
              <a:lnSpc>
                <a:spcPct val="80000"/>
              </a:lnSpc>
            </a:pPr>
            <a:r>
              <a:rPr lang="hr-HR" sz="2300" b="1" dirty="0"/>
              <a:t>preduzimanje potrebnih mjera u vezi s utvrđivanjem identiteta osoba i predmeta, </a:t>
            </a:r>
          </a:p>
          <a:p>
            <a:pPr eaLnBrk="1" hangingPunct="1">
              <a:lnSpc>
                <a:spcPct val="80000"/>
              </a:lnSpc>
            </a:pPr>
            <a:r>
              <a:rPr lang="hr-HR" sz="2300" b="1" dirty="0"/>
              <a:t>raspisivanje potrage za osobom i stvarima za kojima se traga, </a:t>
            </a:r>
          </a:p>
          <a:p>
            <a:pPr eaLnBrk="1" hangingPunct="1">
              <a:lnSpc>
                <a:spcPct val="80000"/>
              </a:lnSpc>
            </a:pPr>
            <a:r>
              <a:rPr lang="hr-HR" sz="2300" b="1" dirty="0"/>
              <a:t>u prisustvu odgovorne osobe pretražiti određene objekte i prostorije državnih organa, javnih preduzeća i ustanova,</a:t>
            </a:r>
          </a:p>
          <a:p>
            <a:pPr eaLnBrk="1" hangingPunct="1">
              <a:lnSpc>
                <a:spcPct val="80000"/>
              </a:lnSpc>
            </a:pPr>
            <a:r>
              <a:rPr lang="hr-HR" sz="2300" b="1" dirty="0"/>
              <a:t>obavljanje uvida u određenu njihovu dokumentaciju, te </a:t>
            </a:r>
          </a:p>
          <a:p>
            <a:pPr eaLnBrk="1" hangingPunct="1">
              <a:lnSpc>
                <a:spcPct val="80000"/>
              </a:lnSpc>
            </a:pPr>
            <a:r>
              <a:rPr lang="hr-HR" sz="2300" b="1" dirty="0"/>
              <a:t>preduzimanje drugih potrebnih mjera i </a:t>
            </a:r>
            <a:r>
              <a:rPr lang="hr-HR" sz="2300" b="1" dirty="0" smtClean="0"/>
              <a:t>radnji</a:t>
            </a:r>
            <a:endParaRPr lang="hr-HR" sz="2300" b="1" dirty="0"/>
          </a:p>
        </p:txBody>
      </p:sp>
    </p:spTree>
    <p:extLst>
      <p:ext uri="{BB962C8B-B14F-4D97-AF65-F5344CB8AC3E}">
        <p14:creationId xmlns:p14="http://schemas.microsoft.com/office/powerpoint/2010/main" val="45812953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hr-HR" b="1" dirty="0" smtClean="0"/>
              <a:t>Istražne ili formalne </a:t>
            </a:r>
            <a:r>
              <a:rPr lang="hr-HR" b="1" dirty="0" smtClean="0"/>
              <a:t>radnje </a:t>
            </a:r>
            <a:r>
              <a:rPr lang="hr-HR" dirty="0" smtClean="0"/>
              <a:t>(prema zakonima o krivičnom postupku)</a:t>
            </a:r>
            <a:endParaRPr lang="hr-HR" b="1" dirty="0" smtClean="0"/>
          </a:p>
        </p:txBody>
      </p:sp>
      <p:sp>
        <p:nvSpPr>
          <p:cNvPr id="38915" name="Rectangle 3"/>
          <p:cNvSpPr>
            <a:spLocks noGrp="1" noChangeArrowheads="1"/>
          </p:cNvSpPr>
          <p:nvPr>
            <p:ph type="body" idx="1"/>
          </p:nvPr>
        </p:nvSpPr>
        <p:spPr/>
        <p:txBody>
          <a:bodyPr/>
          <a:lstStyle/>
          <a:p>
            <a:pPr eaLnBrk="1" hangingPunct="1"/>
            <a:r>
              <a:rPr lang="en-US" u="sng" smtClean="0"/>
              <a:t>uviđaj i </a:t>
            </a:r>
            <a:r>
              <a:rPr lang="hr-HR" u="sng" smtClean="0"/>
              <a:t>p</a:t>
            </a:r>
            <a:r>
              <a:rPr lang="en-US" u="sng" smtClean="0"/>
              <a:t>otrebna vještačenja</a:t>
            </a:r>
            <a:r>
              <a:rPr lang="hr-HR" u="sng" smtClean="0"/>
              <a:t> (</a:t>
            </a:r>
            <a:r>
              <a:rPr lang="en-US" u="sng" smtClean="0"/>
              <a:t>osim obdukcije i ekshumacije leša</a:t>
            </a:r>
            <a:r>
              <a:rPr lang="hr-HR" u="sng" smtClean="0"/>
              <a:t>)</a:t>
            </a:r>
          </a:p>
          <a:p>
            <a:pPr eaLnBrk="1" hangingPunct="1"/>
            <a:r>
              <a:rPr lang="en-US" u="sng" smtClean="0"/>
              <a:t>pretresanje stana, prostorija</a:t>
            </a:r>
            <a:r>
              <a:rPr lang="hr-HR" u="sng" smtClean="0"/>
              <a:t>, pokretnih stvari</a:t>
            </a:r>
            <a:r>
              <a:rPr lang="en-US" u="sng" smtClean="0"/>
              <a:t> i osoba</a:t>
            </a:r>
            <a:r>
              <a:rPr lang="en-US" smtClean="0"/>
              <a:t> </a:t>
            </a:r>
            <a:endParaRPr lang="hr-HR" smtClean="0"/>
          </a:p>
          <a:p>
            <a:pPr eaLnBrk="1" hangingPunct="1"/>
            <a:r>
              <a:rPr lang="en-US" u="sng" smtClean="0"/>
              <a:t>privremeno oduzimanj</a:t>
            </a:r>
            <a:r>
              <a:rPr lang="hr-HR" u="sng" smtClean="0"/>
              <a:t>e</a:t>
            </a:r>
            <a:r>
              <a:rPr lang="en-US" u="sng" smtClean="0"/>
              <a:t> predmeta</a:t>
            </a:r>
            <a:r>
              <a:rPr lang="hr-HR" u="sng" smtClean="0"/>
              <a:t> i imovine</a:t>
            </a:r>
            <a:r>
              <a:rPr lang="hr-HR" smtClean="0"/>
              <a:t>  </a:t>
            </a:r>
          </a:p>
        </p:txBody>
      </p:sp>
    </p:spTree>
    <p:extLst>
      <p:ext uri="{BB962C8B-B14F-4D97-AF65-F5344CB8AC3E}">
        <p14:creationId xmlns:p14="http://schemas.microsoft.com/office/powerpoint/2010/main" val="349099256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hr-HR" dirty="0" smtClean="0"/>
              <a:t>Druge radnje i mjere</a:t>
            </a:r>
          </a:p>
        </p:txBody>
      </p:sp>
      <p:sp>
        <p:nvSpPr>
          <p:cNvPr id="39939" name="Rectangle 3"/>
          <p:cNvSpPr>
            <a:spLocks noGrp="1" noChangeArrowheads="1"/>
          </p:cNvSpPr>
          <p:nvPr>
            <p:ph type="body" idx="1"/>
          </p:nvPr>
        </p:nvSpPr>
        <p:spPr/>
        <p:txBody>
          <a:bodyPr/>
          <a:lstStyle/>
          <a:p>
            <a:pPr eaLnBrk="1" hangingPunct="1"/>
            <a:r>
              <a:rPr lang="hr-HR" dirty="0" smtClean="0"/>
              <a:t>F</a:t>
            </a:r>
            <a:r>
              <a:rPr lang="en-US" dirty="0" err="1" smtClean="0"/>
              <a:t>otografisa</a:t>
            </a:r>
            <a:r>
              <a:rPr lang="hr-HR" dirty="0" smtClean="0"/>
              <a:t>nje</a:t>
            </a:r>
            <a:r>
              <a:rPr lang="en-US" dirty="0" smtClean="0"/>
              <a:t> </a:t>
            </a:r>
            <a:r>
              <a:rPr lang="en-US" dirty="0" err="1" smtClean="0"/>
              <a:t>i</a:t>
            </a:r>
            <a:r>
              <a:rPr lang="en-US" dirty="0" smtClean="0"/>
              <a:t> </a:t>
            </a:r>
            <a:r>
              <a:rPr lang="en-US" dirty="0" err="1" smtClean="0"/>
              <a:t>uzima</a:t>
            </a:r>
            <a:r>
              <a:rPr lang="hr-HR" dirty="0" smtClean="0"/>
              <a:t>nje</a:t>
            </a:r>
            <a:r>
              <a:rPr lang="en-US" dirty="0" smtClean="0"/>
              <a:t> </a:t>
            </a:r>
            <a:r>
              <a:rPr lang="en-US" dirty="0" err="1" smtClean="0"/>
              <a:t>otis</a:t>
            </a:r>
            <a:r>
              <a:rPr lang="hr-HR" dirty="0" smtClean="0"/>
              <a:t>a</a:t>
            </a:r>
            <a:r>
              <a:rPr lang="en-US" dirty="0" smtClean="0"/>
              <a:t>k</a:t>
            </a:r>
            <a:r>
              <a:rPr lang="hr-HR" dirty="0" smtClean="0"/>
              <a:t>a</a:t>
            </a:r>
            <a:r>
              <a:rPr lang="en-US" dirty="0" smtClean="0"/>
              <a:t> </a:t>
            </a:r>
            <a:r>
              <a:rPr lang="en-US" dirty="0" err="1" smtClean="0"/>
              <a:t>prstiju</a:t>
            </a:r>
            <a:r>
              <a:rPr lang="en-US" dirty="0" smtClean="0"/>
              <a:t> </a:t>
            </a:r>
            <a:endParaRPr lang="hr-HR" dirty="0" smtClean="0"/>
          </a:p>
          <a:p>
            <a:pPr eaLnBrk="1" hangingPunct="1"/>
            <a:r>
              <a:rPr lang="hr-HR" dirty="0" smtClean="0"/>
              <a:t>Zadržavanje na mjestu izvršenja krivičnog djela</a:t>
            </a:r>
          </a:p>
          <a:p>
            <a:pPr eaLnBrk="1" hangingPunct="1"/>
            <a:r>
              <a:rPr lang="hr-HR" dirty="0" smtClean="0"/>
              <a:t>Lišenje slobode </a:t>
            </a:r>
            <a:r>
              <a:rPr lang="en-US" dirty="0" smtClean="0"/>
              <a:t>(</a:t>
            </a:r>
            <a:r>
              <a:rPr lang="en-US" i="1" dirty="0" smtClean="0"/>
              <a:t>in </a:t>
            </a:r>
            <a:r>
              <a:rPr lang="en-US" i="1" dirty="0" err="1" smtClean="0"/>
              <a:t>flagranti</a:t>
            </a:r>
            <a:r>
              <a:rPr lang="en-US" dirty="0" smtClean="0"/>
              <a:t>)</a:t>
            </a:r>
            <a:r>
              <a:rPr lang="hr-HR" dirty="0" smtClean="0"/>
              <a:t> </a:t>
            </a:r>
          </a:p>
        </p:txBody>
      </p:sp>
    </p:spTree>
    <p:extLst>
      <p:ext uri="{BB962C8B-B14F-4D97-AF65-F5344CB8AC3E}">
        <p14:creationId xmlns:p14="http://schemas.microsoft.com/office/powerpoint/2010/main" val="392841632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hr-HR" b="1" dirty="0" smtClean="0"/>
              <a:t>3. Sudija </a:t>
            </a:r>
            <a:r>
              <a:rPr lang="hr-HR" b="1" dirty="0" smtClean="0"/>
              <a:t>za prethodni postupak</a:t>
            </a:r>
            <a:r>
              <a:rPr lang="hr-HR" dirty="0" smtClean="0"/>
              <a:t> </a:t>
            </a:r>
          </a:p>
        </p:txBody>
      </p:sp>
      <p:sp>
        <p:nvSpPr>
          <p:cNvPr id="40963" name="Rectangle 3"/>
          <p:cNvSpPr>
            <a:spLocks noGrp="1" noChangeArrowheads="1"/>
          </p:cNvSpPr>
          <p:nvPr>
            <p:ph type="body" idx="1"/>
          </p:nvPr>
        </p:nvSpPr>
        <p:spPr/>
        <p:txBody>
          <a:bodyPr/>
          <a:lstStyle/>
          <a:p>
            <a:pPr eaLnBrk="1" hangingPunct="1"/>
            <a:r>
              <a:rPr lang="hr-HR" smtClean="0"/>
              <a:t>Zaštita osnovnih prava i sloboda</a:t>
            </a:r>
          </a:p>
          <a:p>
            <a:pPr eaLnBrk="1" hangingPunct="1"/>
            <a:endParaRPr lang="hr-HR" smtClean="0"/>
          </a:p>
          <a:p>
            <a:pPr eaLnBrk="1" hangingPunct="1"/>
            <a:r>
              <a:rPr lang="hr-HR" smtClean="0"/>
              <a:t>Izvođenje dokaznih radnji prije glavnog pretresa</a:t>
            </a:r>
          </a:p>
        </p:txBody>
      </p:sp>
    </p:spTree>
    <p:extLst>
      <p:ext uri="{BB962C8B-B14F-4D97-AF65-F5344CB8AC3E}">
        <p14:creationId xmlns:p14="http://schemas.microsoft.com/office/powerpoint/2010/main" val="4288524298"/>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hr-HR" smtClean="0"/>
              <a:t>Završetak istrage</a:t>
            </a:r>
          </a:p>
        </p:txBody>
      </p:sp>
      <p:sp>
        <p:nvSpPr>
          <p:cNvPr id="41987" name="Rectangle 3"/>
          <p:cNvSpPr>
            <a:spLocks noGrp="1" noChangeArrowheads="1"/>
          </p:cNvSpPr>
          <p:nvPr>
            <p:ph type="body" idx="1"/>
          </p:nvPr>
        </p:nvSpPr>
        <p:spPr/>
        <p:txBody>
          <a:bodyPr/>
          <a:lstStyle/>
          <a:p>
            <a:pPr eaLnBrk="1" hangingPunct="1"/>
            <a:r>
              <a:rPr lang="hr-HR" dirty="0" smtClean="0"/>
              <a:t>Okončanje </a:t>
            </a:r>
            <a:r>
              <a:rPr lang="hr-HR" dirty="0" smtClean="0"/>
              <a:t>istrage </a:t>
            </a:r>
            <a:r>
              <a:rPr lang="hr-HR" dirty="0" smtClean="0"/>
              <a:t>– podizanje optužnice (čl</a:t>
            </a:r>
            <a:r>
              <a:rPr lang="hr-HR" dirty="0" smtClean="0"/>
              <a:t>. 226. st. 1. ZKP BiH)</a:t>
            </a:r>
          </a:p>
          <a:p>
            <a:pPr eaLnBrk="1" hangingPunct="1"/>
            <a:r>
              <a:rPr lang="hr-HR" dirty="0" smtClean="0"/>
              <a:t>Obustava istrage (čl. 224. st. 1. ZKP BiH)</a:t>
            </a:r>
          </a:p>
          <a:p>
            <a:pPr eaLnBrk="1" hangingPunct="1"/>
            <a:r>
              <a:rPr lang="hr-HR" dirty="0" smtClean="0"/>
              <a:t>Prekid istrage (čl. 207. ZKP BiH</a:t>
            </a:r>
            <a:r>
              <a:rPr lang="hr-HR" dirty="0" smtClean="0"/>
              <a:t>)</a:t>
            </a:r>
          </a:p>
          <a:p>
            <a:pPr eaLnBrk="1" hangingPunct="1"/>
            <a:endParaRPr lang="hr-HR" dirty="0"/>
          </a:p>
          <a:p>
            <a:pPr marL="0" indent="0" algn="ctr" eaLnBrk="1" hangingPunct="1">
              <a:buNone/>
            </a:pPr>
            <a:r>
              <a:rPr lang="hr-HR" dirty="0" smtClean="0"/>
              <a:t>Uzeti u obzir odluku Ustavnog suda BiH U 5/16 od 01. 06. 2017., kao i izmjene procesnih zakona (npr, ZID ZKP iz 2018)!</a:t>
            </a:r>
            <a:endParaRPr lang="hr-HR" dirty="0" smtClean="0"/>
          </a:p>
          <a:p>
            <a:pPr eaLnBrk="1" hangingPunct="1"/>
            <a:endParaRPr lang="hr-HR" dirty="0" smtClean="0"/>
          </a:p>
        </p:txBody>
      </p:sp>
    </p:spTree>
    <p:extLst>
      <p:ext uri="{BB962C8B-B14F-4D97-AF65-F5344CB8AC3E}">
        <p14:creationId xmlns:p14="http://schemas.microsoft.com/office/powerpoint/2010/main" val="323251934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a:t>Uopšte o oblicima krivičnog postupka, </a:t>
            </a:r>
            <a:br>
              <a:rPr lang="hr-HR" b="1" dirty="0"/>
            </a:br>
            <a:r>
              <a:rPr lang="hr-HR" b="1" dirty="0"/>
              <a:t>	te posebnim postupcima</a:t>
            </a:r>
            <a:endParaRPr lang="bs-Latn-B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0986530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96739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bs-Latn-BA" dirty="0" smtClean="0"/>
              <a:t>Obustava </a:t>
            </a:r>
            <a:r>
              <a:rPr lang="bs-Latn-BA" dirty="0" smtClean="0"/>
              <a:t>i prekid istrage</a:t>
            </a:r>
            <a:endParaRPr lang="bs-Latn-BA" dirty="0" smtClean="0"/>
          </a:p>
        </p:txBody>
      </p:sp>
      <p:sp>
        <p:nvSpPr>
          <p:cNvPr id="3" name="Content Placeholder 2"/>
          <p:cNvSpPr>
            <a:spLocks noGrp="1"/>
          </p:cNvSpPr>
          <p:nvPr>
            <p:ph idx="1"/>
          </p:nvPr>
        </p:nvSpPr>
        <p:spPr/>
        <p:txBody>
          <a:bodyPr/>
          <a:lstStyle/>
          <a:p>
            <a:pPr>
              <a:defRPr/>
            </a:pPr>
            <a:r>
              <a:rPr lang="bs-Latn-BA" dirty="0" smtClean="0"/>
              <a:t>OBUSTAVA ISTRAGE – iz zakonom navedenih razloga</a:t>
            </a:r>
            <a:endParaRPr lang="bs-Latn-BA" dirty="0"/>
          </a:p>
          <a:p>
            <a:pPr>
              <a:defRPr/>
            </a:pPr>
            <a:r>
              <a:rPr lang="bs-Latn-BA" dirty="0" smtClean="0"/>
              <a:t>PREKID </a:t>
            </a:r>
            <a:r>
              <a:rPr lang="bs-Latn-BA" dirty="0" smtClean="0"/>
              <a:t>ISTRAGE - </a:t>
            </a:r>
            <a:r>
              <a:rPr lang="hr-HR" dirty="0" smtClean="0"/>
              <a:t>duševna </a:t>
            </a:r>
            <a:r>
              <a:rPr lang="hr-HR" dirty="0"/>
              <a:t>bolest (u ZKP RS se govori o trajnom duševnom oboljenju, čl. </a:t>
            </a:r>
            <a:r>
              <a:rPr lang="hr-HR" dirty="0"/>
              <a:t>232</a:t>
            </a:r>
            <a:r>
              <a:rPr lang="hr-HR" dirty="0" smtClean="0"/>
              <a:t>).... </a:t>
            </a:r>
            <a:r>
              <a:rPr lang="hr-HR" dirty="0"/>
              <a:t>Ako tokom prekida postupka nastupi zastara krivičnog </a:t>
            </a:r>
            <a:r>
              <a:rPr lang="hr-HR" dirty="0" smtClean="0"/>
              <a:t>gonjenja </a:t>
            </a:r>
            <a:r>
              <a:rPr lang="hr-HR" dirty="0" smtClean="0"/>
              <a:t>– donosi se rješenje </a:t>
            </a:r>
            <a:r>
              <a:rPr lang="hr-HR" dirty="0"/>
              <a:t>o obustavi postupka </a:t>
            </a:r>
            <a:r>
              <a:rPr lang="hr-HR" dirty="0" smtClean="0"/>
              <a:t> </a:t>
            </a:r>
            <a:endParaRPr lang="bs-Latn-BA" dirty="0"/>
          </a:p>
          <a:p>
            <a:pPr marL="0" indent="0">
              <a:buNone/>
              <a:defRPr/>
            </a:pPr>
            <a:endParaRPr lang="bs-Latn-BA" dirty="0"/>
          </a:p>
        </p:txBody>
      </p:sp>
    </p:spTree>
    <p:extLst>
      <p:ext uri="{BB962C8B-B14F-4D97-AF65-F5344CB8AC3E}">
        <p14:creationId xmlns:p14="http://schemas.microsoft.com/office/powerpoint/2010/main" val="32745039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normAutofit fontScale="90000"/>
          </a:bodyPr>
          <a:lstStyle/>
          <a:p>
            <a:r>
              <a:rPr lang="hr-HR" sz="3200" dirty="0"/>
              <a:t>Okončanje istrage (čl. 226. st. 1. ZKP BiH</a:t>
            </a:r>
            <a:r>
              <a:rPr lang="hr-HR" sz="3200" dirty="0" smtClean="0"/>
              <a:t>) i odluka Ustavnog suda BiH </a:t>
            </a:r>
            <a:r>
              <a:rPr lang="hr-HR" sz="3200" dirty="0"/>
              <a:t/>
            </a:r>
            <a:br>
              <a:rPr lang="hr-HR" sz="3200" dirty="0"/>
            </a:br>
            <a:r>
              <a:rPr lang="hr-HR" sz="3200" dirty="0"/>
              <a:t>U 5/16 od </a:t>
            </a:r>
            <a:r>
              <a:rPr lang="hr-HR" sz="3200" dirty="0" smtClean="0"/>
              <a:t>01</a:t>
            </a:r>
            <a:r>
              <a:rPr lang="hr-HR" sz="3200" dirty="0"/>
              <a:t>. </a:t>
            </a:r>
            <a:r>
              <a:rPr lang="hr-HR" sz="3200" dirty="0" smtClean="0"/>
              <a:t>06</a:t>
            </a:r>
            <a:r>
              <a:rPr lang="hr-HR" sz="3200" dirty="0"/>
              <a:t>. 2017.</a:t>
            </a:r>
            <a:endParaRPr lang="bs-Latn-BA" sz="3200" dirty="0"/>
          </a:p>
        </p:txBody>
      </p:sp>
      <p:sp>
        <p:nvSpPr>
          <p:cNvPr id="44035" name="Content Placeholder 2"/>
          <p:cNvSpPr>
            <a:spLocks noGrp="1"/>
          </p:cNvSpPr>
          <p:nvPr>
            <p:ph idx="1"/>
          </p:nvPr>
        </p:nvSpPr>
        <p:spPr/>
        <p:txBody>
          <a:bodyPr/>
          <a:lstStyle/>
          <a:p>
            <a:pPr marL="0" indent="0">
              <a:buNone/>
            </a:pPr>
            <a:r>
              <a:rPr lang="hr-HR" i="1" dirty="0" smtClean="0"/>
              <a:t>osporena odredba ne propisuje rok u kojem je tužilac obavezan pripremiti optužnicu, niti je taj rok propisan odredbom kojom je regulisano okončanje </a:t>
            </a:r>
            <a:r>
              <a:rPr lang="hr-HR" i="1" dirty="0" smtClean="0"/>
              <a:t>istrage </a:t>
            </a:r>
            <a:r>
              <a:rPr lang="hr-HR" dirty="0" smtClean="0"/>
              <a:t>(suprotna </a:t>
            </a:r>
            <a:r>
              <a:rPr lang="hr-HR" dirty="0" smtClean="0"/>
              <a:t>čl. I/2. Ustava </a:t>
            </a:r>
            <a:r>
              <a:rPr lang="hr-HR" dirty="0" smtClean="0"/>
              <a:t>BiH). </a:t>
            </a:r>
            <a:endParaRPr lang="bs-Latn-BA" dirty="0" smtClean="0"/>
          </a:p>
        </p:txBody>
      </p:sp>
    </p:spTree>
    <p:extLst>
      <p:ext uri="{BB962C8B-B14F-4D97-AF65-F5344CB8AC3E}">
        <p14:creationId xmlns:p14="http://schemas.microsoft.com/office/powerpoint/2010/main" val="3271938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normAutofit fontScale="90000"/>
          </a:bodyPr>
          <a:lstStyle/>
          <a:p>
            <a:r>
              <a:rPr lang="hr-HR" sz="3200" dirty="0"/>
              <a:t>Rok od šest mjeseci (čl. 225. st. 2. ZKP BiH</a:t>
            </a:r>
            <a:r>
              <a:rPr lang="hr-HR" sz="3200" dirty="0" smtClean="0"/>
              <a:t>) </a:t>
            </a:r>
            <a:r>
              <a:rPr lang="hr-HR" sz="3200" dirty="0" smtClean="0"/>
              <a:t>i odluka Ustavnog suda BiH </a:t>
            </a:r>
            <a:br>
              <a:rPr lang="hr-HR" sz="3200" dirty="0" smtClean="0"/>
            </a:br>
            <a:r>
              <a:rPr lang="hr-HR" sz="3200" dirty="0" smtClean="0"/>
              <a:t>U 5/16 od 01. 06. 2017.</a:t>
            </a:r>
            <a:endParaRPr lang="bs-Latn-BA" sz="3200" dirty="0"/>
          </a:p>
        </p:txBody>
      </p:sp>
      <p:sp>
        <p:nvSpPr>
          <p:cNvPr id="45059" name="Content Placeholder 2"/>
          <p:cNvSpPr>
            <a:spLocks noGrp="1"/>
          </p:cNvSpPr>
          <p:nvPr>
            <p:ph idx="1"/>
          </p:nvPr>
        </p:nvSpPr>
        <p:spPr/>
        <p:txBody>
          <a:bodyPr/>
          <a:lstStyle/>
          <a:p>
            <a:r>
              <a:rPr lang="hr-HR" dirty="0" smtClean="0"/>
              <a:t>Ustavni sud </a:t>
            </a:r>
            <a:r>
              <a:rPr lang="hr-HR" dirty="0" smtClean="0"/>
              <a:t>proglasio je neustavnom ovu zakonsku odredbu jer ne zadovoljava </a:t>
            </a:r>
            <a:r>
              <a:rPr lang="hr-HR" dirty="0" smtClean="0"/>
              <a:t>načelo </a:t>
            </a:r>
            <a:r>
              <a:rPr lang="hr-HR" dirty="0" smtClean="0"/>
              <a:t>vladavine prava, niti uzima u obzir </a:t>
            </a:r>
            <a:r>
              <a:rPr lang="hr-HR" u="sng" dirty="0" smtClean="0"/>
              <a:t>prava osumnjičenih i oštećenih</a:t>
            </a:r>
            <a:r>
              <a:rPr lang="hr-HR" dirty="0" smtClean="0"/>
              <a:t>. </a:t>
            </a:r>
          </a:p>
          <a:p>
            <a:r>
              <a:rPr lang="hr-HR" dirty="0" smtClean="0"/>
              <a:t>Ustavni sud </a:t>
            </a:r>
            <a:r>
              <a:rPr lang="hr-HR" dirty="0" smtClean="0"/>
              <a:t>zaključuje da je time ugrožena pravičnost u istražnom postupku s aspekta razumnog roka.</a:t>
            </a:r>
            <a:endParaRPr lang="bs-Latn-BA" dirty="0" smtClean="0"/>
          </a:p>
        </p:txBody>
      </p:sp>
    </p:spTree>
    <p:extLst>
      <p:ext uri="{BB962C8B-B14F-4D97-AF65-F5344CB8AC3E}">
        <p14:creationId xmlns:p14="http://schemas.microsoft.com/office/powerpoint/2010/main" val="19943712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algn="ctr"/>
            <a:r>
              <a:rPr lang="hr-HR" sz="2800" dirty="0" smtClean="0"/>
              <a:t>ZID ZKP BiH(2018): Ako </a:t>
            </a:r>
            <a:r>
              <a:rPr lang="hr-HR" sz="2800" dirty="0"/>
              <a:t>se istraga ne završi u roku od šest mjeseci od donošenja naredbe o provođenju istrage, tužilac će obavijestiti glavnog tužioca o razlozima neokončanja istrage</a:t>
            </a:r>
            <a:endParaRPr lang="bs-Latn-BA" sz="2800" dirty="0"/>
          </a:p>
        </p:txBody>
      </p:sp>
      <p:sp>
        <p:nvSpPr>
          <p:cNvPr id="3" name="Content Placeholder 2"/>
          <p:cNvSpPr>
            <a:spLocks noGrp="1"/>
          </p:cNvSpPr>
          <p:nvPr>
            <p:ph idx="1"/>
          </p:nvPr>
        </p:nvSpPr>
        <p:spPr/>
        <p:txBody>
          <a:bodyPr>
            <a:normAutofit fontScale="92500" lnSpcReduction="10000"/>
          </a:bodyPr>
          <a:lstStyle/>
          <a:p>
            <a:pPr marL="0" indent="0" algn="ctr">
              <a:buNone/>
              <a:defRPr/>
            </a:pPr>
            <a:r>
              <a:rPr lang="hr-HR" dirty="0" smtClean="0"/>
              <a:t>Glavni </a:t>
            </a:r>
            <a:r>
              <a:rPr lang="hr-HR" dirty="0"/>
              <a:t>tužilac odredit će u roku od 30 dana novi rok za okončanje istrage koji ne može biti duži od šest mjeseci, odnosno koji ne može biti duži od jedne godine za krivična djela za koja se može izreći kazna zatvora u trajanju od 10 godina ili teža kazna, te naložiti preduzimanje potrebnih mjera da bi se istraga </a:t>
            </a:r>
            <a:r>
              <a:rPr lang="hr-HR" dirty="0" smtClean="0"/>
              <a:t>okončala.</a:t>
            </a:r>
            <a:endParaRPr lang="bs-Latn-BA" dirty="0" smtClean="0"/>
          </a:p>
          <a:p>
            <a:pPr marL="0" indent="0" algn="r">
              <a:buNone/>
              <a:defRPr/>
            </a:pPr>
            <a:endParaRPr lang="bs-Latn-BA" dirty="0" smtClean="0"/>
          </a:p>
          <a:p>
            <a:pPr marL="0" indent="0" algn="r">
              <a:buNone/>
              <a:defRPr/>
            </a:pPr>
            <a:r>
              <a:rPr lang="bs-Latn-BA" dirty="0" smtClean="0"/>
              <a:t>Novo produženje:</a:t>
            </a:r>
          </a:p>
          <a:p>
            <a:pPr algn="r"/>
            <a:r>
              <a:rPr lang="bs-Latn-BA" dirty="0" smtClean="0"/>
              <a:t>u roku od osam dana obavijestiti glavnog tužioca, </a:t>
            </a:r>
            <a:r>
              <a:rPr lang="bs-Latn-BA" dirty="0" err="1" smtClean="0"/>
              <a:t>osumnjičenog</a:t>
            </a:r>
            <a:r>
              <a:rPr lang="bs-Latn-BA" dirty="0" smtClean="0"/>
              <a:t> i oštećenog</a:t>
            </a:r>
          </a:p>
          <a:p>
            <a:pPr algn="r"/>
            <a:r>
              <a:rPr lang="bs-Latn-BA" dirty="0" smtClean="0"/>
              <a:t>osumnjičeni i oštećeni u roku od 15 dana mogu podnijeti </a:t>
            </a:r>
            <a:r>
              <a:rPr lang="bs-Latn-BA" dirty="0" err="1" smtClean="0"/>
              <a:t>pritužbu</a:t>
            </a:r>
            <a:r>
              <a:rPr lang="bs-Latn-BA" dirty="0" smtClean="0"/>
              <a:t> glavnom </a:t>
            </a:r>
            <a:r>
              <a:rPr lang="bs-Latn-BA" dirty="0" err="1" smtClean="0"/>
              <a:t>tužiocu</a:t>
            </a:r>
            <a:r>
              <a:rPr lang="bs-Latn-BA" dirty="0" smtClean="0"/>
              <a:t> zbog trajanja postupka</a:t>
            </a:r>
          </a:p>
          <a:p>
            <a:pPr>
              <a:defRPr/>
            </a:pPr>
            <a:endParaRPr lang="bs-Latn-BA" dirty="0"/>
          </a:p>
        </p:txBody>
      </p:sp>
    </p:spTree>
    <p:extLst>
      <p:ext uri="{BB962C8B-B14F-4D97-AF65-F5344CB8AC3E}">
        <p14:creationId xmlns:p14="http://schemas.microsoft.com/office/powerpoint/2010/main" val="39678171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bs-Latn-BA" dirty="0" smtClean="0"/>
              <a:t>Nove </a:t>
            </a:r>
            <a:r>
              <a:rPr lang="bs-Latn-BA" dirty="0" err="1" smtClean="0"/>
              <a:t>aktivnosi</a:t>
            </a:r>
            <a:endParaRPr lang="bs-Latn-BA" dirty="0" smtClean="0"/>
          </a:p>
        </p:txBody>
      </p:sp>
      <p:sp>
        <p:nvSpPr>
          <p:cNvPr id="3" name="Content Placeholder 2"/>
          <p:cNvSpPr>
            <a:spLocks noGrp="1"/>
          </p:cNvSpPr>
          <p:nvPr>
            <p:ph idx="1"/>
          </p:nvPr>
        </p:nvSpPr>
        <p:spPr/>
        <p:txBody>
          <a:bodyPr/>
          <a:lstStyle/>
          <a:p>
            <a:pPr>
              <a:defRPr/>
            </a:pPr>
            <a:r>
              <a:rPr lang="bs-Latn-BA" dirty="0"/>
              <a:t>Ako glavni tužilac utvrdi da je pritužba osnovana, u roku od 30 dana odredit će novi rok u kojem se, ako postoje procesne pretpostavke, istraga mora </a:t>
            </a:r>
            <a:r>
              <a:rPr lang="bs-Latn-BA" dirty="0" smtClean="0"/>
              <a:t>okončati:</a:t>
            </a:r>
          </a:p>
          <a:p>
            <a:pPr marL="0" indent="0" algn="ctr">
              <a:buNone/>
              <a:defRPr/>
            </a:pPr>
            <a:r>
              <a:rPr lang="bs-Latn-BA" dirty="0" smtClean="0"/>
              <a:t>6 mjeseci; 1 </a:t>
            </a:r>
            <a:r>
              <a:rPr lang="bs-Latn-BA" dirty="0" smtClean="0"/>
              <a:t>godina</a:t>
            </a:r>
          </a:p>
          <a:p>
            <a:pPr marL="0" indent="0" algn="ctr">
              <a:buNone/>
              <a:defRPr/>
            </a:pPr>
            <a:endParaRPr lang="bs-Latn-BA" dirty="0"/>
          </a:p>
          <a:p>
            <a:pPr marL="0" indent="0">
              <a:buNone/>
              <a:defRPr/>
            </a:pPr>
            <a:r>
              <a:rPr lang="bs-Latn-BA" dirty="0"/>
              <a:t>Ako istraga ne bude okončana, a postoje procesne pretpostavke, </a:t>
            </a:r>
            <a:r>
              <a:rPr lang="bs-Latn-BA" dirty="0" err="1"/>
              <a:t>smatrat</a:t>
            </a:r>
            <a:r>
              <a:rPr lang="bs-Latn-BA" dirty="0"/>
              <a:t> će se da je istraga obustavljena o čemu tužilac donosi naredbu i u roku od 15 dana o tome obavještava glavnog tužioca, </a:t>
            </a:r>
            <a:r>
              <a:rPr lang="bs-Latn-BA" dirty="0" err="1"/>
              <a:t>osumnjičenog</a:t>
            </a:r>
            <a:r>
              <a:rPr lang="bs-Latn-BA" dirty="0"/>
              <a:t> i oštećenog</a:t>
            </a:r>
          </a:p>
        </p:txBody>
      </p:sp>
    </p:spTree>
    <p:extLst>
      <p:ext uri="{BB962C8B-B14F-4D97-AF65-F5344CB8AC3E}">
        <p14:creationId xmlns:p14="http://schemas.microsoft.com/office/powerpoint/2010/main" val="494375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normAutofit fontScale="90000"/>
          </a:bodyPr>
          <a:lstStyle/>
          <a:p>
            <a:r>
              <a:rPr lang="hr-HR" sz="3200" i="1"/>
              <a:t>Pravilnik o vremenskim okvirima za postupanje po predmetima u sudovima i tužilaštvima u Bosni i Hercegovini </a:t>
            </a:r>
            <a:r>
              <a:rPr lang="hr-HR" sz="3200"/>
              <a:t>(“Službeni glasnik BiH”, br. 5/2013)</a:t>
            </a:r>
            <a:endParaRPr lang="bs-Latn-BA" sz="3200"/>
          </a:p>
        </p:txBody>
      </p:sp>
      <p:sp>
        <p:nvSpPr>
          <p:cNvPr id="50179" name="Content Placeholder 2"/>
          <p:cNvSpPr>
            <a:spLocks noGrp="1"/>
          </p:cNvSpPr>
          <p:nvPr>
            <p:ph idx="1"/>
          </p:nvPr>
        </p:nvSpPr>
        <p:spPr/>
        <p:txBody>
          <a:bodyPr/>
          <a:lstStyle/>
          <a:p>
            <a:r>
              <a:rPr lang="hr-HR" smtClean="0"/>
              <a:t>VSTV BiH</a:t>
            </a:r>
            <a:r>
              <a:rPr lang="hr-HR" i="1" smtClean="0"/>
              <a:t>.</a:t>
            </a:r>
            <a:r>
              <a:rPr lang="hr-HR" smtClean="0"/>
              <a:t> </a:t>
            </a:r>
          </a:p>
          <a:p>
            <a:r>
              <a:rPr lang="hr-HR" smtClean="0"/>
              <a:t>Ovim pravilnikom utvrđuju se kriteriji i metodologija za određivanje i praćenje poštivanja </a:t>
            </a:r>
            <a:r>
              <a:rPr lang="hr-HR" u="sng" smtClean="0"/>
              <a:t>optimalnih i predvidivih rokova</a:t>
            </a:r>
            <a:r>
              <a:rPr lang="hr-HR" smtClean="0"/>
              <a:t> za rješavanje predmeta u sudovima i tužilaštvima u skladu sa smjernicama Evropske komisije za efikasnost pravosuđa. </a:t>
            </a:r>
            <a:endParaRPr lang="bs-Latn-BA" smtClean="0"/>
          </a:p>
        </p:txBody>
      </p:sp>
    </p:spTree>
    <p:extLst>
      <p:ext uri="{BB962C8B-B14F-4D97-AF65-F5344CB8AC3E}">
        <p14:creationId xmlns:p14="http://schemas.microsoft.com/office/powerpoint/2010/main" val="444748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hr-HR" dirty="0" smtClean="0"/>
              <a:t>Oblici krivičnog postupka u BiH</a:t>
            </a:r>
          </a:p>
        </p:txBody>
      </p:sp>
      <p:sp>
        <p:nvSpPr>
          <p:cNvPr id="10243" name="Rectangle 3"/>
          <p:cNvSpPr>
            <a:spLocks noGrp="1" noChangeArrowheads="1"/>
          </p:cNvSpPr>
          <p:nvPr>
            <p:ph type="body" idx="1"/>
          </p:nvPr>
        </p:nvSpPr>
        <p:spPr/>
        <p:txBody>
          <a:bodyPr/>
          <a:lstStyle/>
          <a:p>
            <a:pPr eaLnBrk="1" hangingPunct="1">
              <a:defRPr/>
            </a:pPr>
            <a:r>
              <a:rPr lang="hr-HR" dirty="0" smtClean="0"/>
              <a:t>Redovni krivični postupak</a:t>
            </a:r>
          </a:p>
          <a:p>
            <a:pPr eaLnBrk="1" hangingPunct="1">
              <a:defRPr/>
            </a:pPr>
            <a:r>
              <a:rPr lang="hr-HR" dirty="0" smtClean="0"/>
              <a:t>Postupak za izdavanje kaznenog </a:t>
            </a:r>
            <a:r>
              <a:rPr lang="hr-HR" dirty="0" smtClean="0"/>
              <a:t>naloga (sumarni krivični postupak)</a:t>
            </a:r>
            <a:endParaRPr lang="hr-HR" dirty="0" smtClean="0"/>
          </a:p>
          <a:p>
            <a:pPr eaLnBrk="1" hangingPunct="1">
              <a:defRPr/>
            </a:pPr>
            <a:r>
              <a:rPr lang="hr-HR" dirty="0" smtClean="0"/>
              <a:t>Postupak protiv pravnih osoba</a:t>
            </a:r>
          </a:p>
          <a:p>
            <a:pPr>
              <a:defRPr/>
            </a:pPr>
            <a:r>
              <a:rPr lang="hr-HR" dirty="0" smtClean="0"/>
              <a:t>Posebni postupci </a:t>
            </a:r>
            <a:r>
              <a:rPr lang="hr-HR" dirty="0" smtClean="0"/>
              <a:t>(npr., u slučaju neuračunljivosti učinioca krivičnog djela)</a:t>
            </a:r>
            <a:endParaRPr lang="hr-HR" dirty="0" smtClean="0"/>
          </a:p>
          <a:p>
            <a:pPr>
              <a:defRPr/>
            </a:pPr>
            <a:r>
              <a:rPr lang="hr-HR" dirty="0" smtClean="0"/>
              <a:t>Pružanje </a:t>
            </a:r>
            <a:r>
              <a:rPr lang="hr-HR" dirty="0"/>
              <a:t>međunarodne krivičnopravne pomoći </a:t>
            </a:r>
            <a:endParaRPr lang="hr-HR" dirty="0" smtClean="0"/>
          </a:p>
          <a:p>
            <a:pPr>
              <a:defRPr/>
            </a:pPr>
            <a:r>
              <a:rPr lang="hr-HR" dirty="0" smtClean="0"/>
              <a:t>Postupak </a:t>
            </a:r>
            <a:r>
              <a:rPr lang="hr-HR" dirty="0" smtClean="0"/>
              <a:t>prema maloljetnicima</a:t>
            </a:r>
          </a:p>
          <a:p>
            <a:pPr marL="0" indent="0">
              <a:buNone/>
              <a:defRPr/>
            </a:pPr>
            <a:endParaRPr lang="hr-HR" dirty="0" smtClean="0"/>
          </a:p>
        </p:txBody>
      </p:sp>
    </p:spTree>
    <p:extLst>
      <p:ext uri="{BB962C8B-B14F-4D97-AF65-F5344CB8AC3E}">
        <p14:creationId xmlns:p14="http://schemas.microsoft.com/office/powerpoint/2010/main" val="217773595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hr-HR" sz="3800" dirty="0"/>
              <a:t>Stadiji</a:t>
            </a:r>
            <a:r>
              <a:rPr lang="hr-HR" dirty="0" smtClean="0"/>
              <a:t> </a:t>
            </a:r>
            <a:r>
              <a:rPr lang="hr-HR" dirty="0" smtClean="0"/>
              <a:t>redovnog </a:t>
            </a:r>
            <a:r>
              <a:rPr lang="hr-HR" sz="3800" dirty="0" smtClean="0"/>
              <a:t>krivičnog </a:t>
            </a:r>
            <a:r>
              <a:rPr lang="hr-HR" sz="3800" dirty="0"/>
              <a:t>postupka u BiH</a:t>
            </a:r>
          </a:p>
        </p:txBody>
      </p:sp>
      <p:sp>
        <p:nvSpPr>
          <p:cNvPr id="15363" name="Rectangle 3"/>
          <p:cNvSpPr>
            <a:spLocks noGrp="1" noChangeArrowheads="1"/>
          </p:cNvSpPr>
          <p:nvPr>
            <p:ph type="body" idx="1"/>
          </p:nvPr>
        </p:nvSpPr>
        <p:spPr/>
        <p:txBody>
          <a:bodyPr/>
          <a:lstStyle/>
          <a:p>
            <a:pPr eaLnBrk="1" hangingPunct="1"/>
            <a:r>
              <a:rPr lang="hr-HR" dirty="0" smtClean="0"/>
              <a:t>Istraga</a:t>
            </a:r>
          </a:p>
          <a:p>
            <a:pPr eaLnBrk="1" hangingPunct="1"/>
            <a:r>
              <a:rPr lang="hr-HR" dirty="0" smtClean="0"/>
              <a:t>Postupak optuživanja</a:t>
            </a:r>
          </a:p>
          <a:p>
            <a:pPr eaLnBrk="1" hangingPunct="1"/>
            <a:r>
              <a:rPr lang="hr-HR" dirty="0" smtClean="0"/>
              <a:t>Glavni pretres</a:t>
            </a:r>
          </a:p>
          <a:p>
            <a:pPr eaLnBrk="1" hangingPunct="1"/>
            <a:r>
              <a:rPr lang="hr-HR" dirty="0" smtClean="0"/>
              <a:t>Postupak po pravnim lijekovima</a:t>
            </a:r>
          </a:p>
          <a:p>
            <a:pPr eaLnBrk="1" hangingPunct="1"/>
            <a:endParaRPr lang="hr-HR" dirty="0" smtClean="0"/>
          </a:p>
          <a:p>
            <a:pPr marL="0" indent="0" algn="ctr" eaLnBrk="1" hangingPunct="1">
              <a:buNone/>
            </a:pPr>
            <a:r>
              <a:rPr lang="hr-HR" b="1" u="sng" dirty="0" smtClean="0"/>
              <a:t>U nastavku slijedi pregled osnovnih odredbi za svaki stadij</a:t>
            </a:r>
            <a:endParaRPr lang="hr-HR" b="1" u="sng" dirty="0" smtClean="0"/>
          </a:p>
        </p:txBody>
      </p:sp>
    </p:spTree>
    <p:extLst>
      <p:ext uri="{BB962C8B-B14F-4D97-AF65-F5344CB8AC3E}">
        <p14:creationId xmlns:p14="http://schemas.microsoft.com/office/powerpoint/2010/main" val="232827748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sr-Latn-CS" b="1" dirty="0" smtClean="0"/>
              <a:t>Istraga (osnovne odredbe)</a:t>
            </a:r>
            <a:endParaRPr lang="hr-HR" dirty="0" smtClean="0"/>
          </a:p>
        </p:txBody>
      </p:sp>
      <p:sp>
        <p:nvSpPr>
          <p:cNvPr id="16387" name="Content Placeholder 2"/>
          <p:cNvSpPr>
            <a:spLocks noGrp="1"/>
          </p:cNvSpPr>
          <p:nvPr>
            <p:ph idx="1"/>
          </p:nvPr>
        </p:nvSpPr>
        <p:spPr/>
        <p:txBody>
          <a:bodyPr/>
          <a:lstStyle/>
          <a:p>
            <a:pPr eaLnBrk="1" hangingPunct="1"/>
            <a:r>
              <a:rPr lang="sr-Latn-CS" dirty="0" smtClean="0"/>
              <a:t>prijavljivanje krivičnog djela i odlučivanju tužioca o prijavi,</a:t>
            </a:r>
          </a:p>
          <a:p>
            <a:pPr eaLnBrk="1" hangingPunct="1"/>
            <a:r>
              <a:rPr lang="sr-Latn-CS" dirty="0" smtClean="0"/>
              <a:t>provođenje istrage, </a:t>
            </a:r>
          </a:p>
          <a:p>
            <a:pPr eaLnBrk="1" hangingPunct="1"/>
            <a:r>
              <a:rPr lang="sr-Latn-CS" dirty="0" smtClean="0"/>
              <a:t>prava i dužnosti krivičnoprocesnih subjekata,</a:t>
            </a:r>
          </a:p>
          <a:p>
            <a:pPr eaLnBrk="1" hangingPunct="1"/>
            <a:r>
              <a:rPr lang="sr-Latn-CS" dirty="0" smtClean="0"/>
              <a:t>sudsko obezbjeđenje dokaza,</a:t>
            </a:r>
          </a:p>
          <a:p>
            <a:pPr eaLnBrk="1" hangingPunct="1"/>
            <a:r>
              <a:rPr lang="sr-Latn-CS" dirty="0" smtClean="0"/>
              <a:t>obustava i okončanje </a:t>
            </a:r>
            <a:r>
              <a:rPr lang="sr-Latn-CS" dirty="0" smtClean="0"/>
              <a:t>istrage. </a:t>
            </a:r>
            <a:endParaRPr lang="hr-HR" dirty="0" smtClean="0"/>
          </a:p>
          <a:p>
            <a:pPr eaLnBrk="1" hangingPunct="1"/>
            <a:endParaRPr lang="hr-HR" dirty="0" smtClean="0"/>
          </a:p>
        </p:txBody>
      </p:sp>
    </p:spTree>
    <p:extLst>
      <p:ext uri="{BB962C8B-B14F-4D97-AF65-F5344CB8AC3E}">
        <p14:creationId xmlns:p14="http://schemas.microsoft.com/office/powerpoint/2010/main" val="577140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sr-Latn-CS" sz="3600" b="1" dirty="0" smtClean="0"/>
              <a:t>Postupak optuživanja </a:t>
            </a:r>
            <a:r>
              <a:rPr lang="sr-Latn-CS" sz="3600" b="1" dirty="0" smtClean="0"/>
              <a:t>(osnovne odredbe)</a:t>
            </a:r>
            <a:endParaRPr lang="hr-HR" sz="3600" dirty="0"/>
          </a:p>
        </p:txBody>
      </p:sp>
      <p:sp>
        <p:nvSpPr>
          <p:cNvPr id="17411" name="Content Placeholder 2"/>
          <p:cNvSpPr>
            <a:spLocks noGrp="1"/>
          </p:cNvSpPr>
          <p:nvPr>
            <p:ph idx="1"/>
          </p:nvPr>
        </p:nvSpPr>
        <p:spPr/>
        <p:txBody>
          <a:bodyPr/>
          <a:lstStyle/>
          <a:p>
            <a:pPr eaLnBrk="1" hangingPunct="1"/>
            <a:r>
              <a:rPr lang="sr-Latn-CS" dirty="0" smtClean="0"/>
              <a:t>podizanje optužnice,</a:t>
            </a:r>
          </a:p>
          <a:p>
            <a:pPr eaLnBrk="1" hangingPunct="1"/>
            <a:r>
              <a:rPr lang="sr-Latn-CS" dirty="0" smtClean="0"/>
              <a:t>sudska kontrola optužnice, </a:t>
            </a:r>
          </a:p>
          <a:p>
            <a:pPr eaLnBrk="1" hangingPunct="1"/>
            <a:r>
              <a:rPr lang="sr-Latn-CS" dirty="0" smtClean="0"/>
              <a:t>izjašnjavanje o krivnji, </a:t>
            </a:r>
          </a:p>
          <a:p>
            <a:pPr eaLnBrk="1" hangingPunct="1"/>
            <a:r>
              <a:rPr lang="sr-Latn-CS" dirty="0" smtClean="0"/>
              <a:t>pregovaranje o krivnji, </a:t>
            </a:r>
          </a:p>
          <a:p>
            <a:pPr eaLnBrk="1" hangingPunct="1"/>
            <a:r>
              <a:rPr lang="sr-Latn-CS" dirty="0" smtClean="0"/>
              <a:t>prethodni prigovori, </a:t>
            </a:r>
          </a:p>
          <a:p>
            <a:pPr eaLnBrk="1" hangingPunct="1"/>
            <a:r>
              <a:rPr lang="sr-Latn-CS" dirty="0" smtClean="0"/>
              <a:t>povlačenje </a:t>
            </a:r>
            <a:r>
              <a:rPr lang="sr-Latn-CS" dirty="0" smtClean="0"/>
              <a:t>optužnice. </a:t>
            </a:r>
            <a:endParaRPr lang="hr-HR" dirty="0" smtClean="0"/>
          </a:p>
        </p:txBody>
      </p:sp>
    </p:spTree>
    <p:extLst>
      <p:ext uri="{BB962C8B-B14F-4D97-AF65-F5344CB8AC3E}">
        <p14:creationId xmlns:p14="http://schemas.microsoft.com/office/powerpoint/2010/main" val="846151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sr-Latn-CS" sz="6000" b="1" dirty="0" smtClean="0"/>
              <a:t>Glavni pretres </a:t>
            </a:r>
            <a:r>
              <a:rPr lang="sr-Latn-CS" b="1" dirty="0" smtClean="0"/>
              <a:t>(osnovne odredbe)</a:t>
            </a:r>
            <a:endParaRPr lang="hr-HR" dirty="0" smtClean="0"/>
          </a:p>
        </p:txBody>
      </p:sp>
      <p:sp>
        <p:nvSpPr>
          <p:cNvPr id="18435" name="Content Placeholder 2"/>
          <p:cNvSpPr>
            <a:spLocks noGrp="1"/>
          </p:cNvSpPr>
          <p:nvPr>
            <p:ph idx="1"/>
          </p:nvPr>
        </p:nvSpPr>
        <p:spPr/>
        <p:txBody>
          <a:bodyPr>
            <a:normAutofit fontScale="92500" lnSpcReduction="20000"/>
          </a:bodyPr>
          <a:lstStyle/>
          <a:p>
            <a:pPr eaLnBrk="1" hangingPunct="1"/>
            <a:r>
              <a:rPr lang="sr-Latn-CS" dirty="0" smtClean="0"/>
              <a:t>pretpretresno ročište, </a:t>
            </a:r>
          </a:p>
          <a:p>
            <a:pPr eaLnBrk="1" hangingPunct="1"/>
            <a:r>
              <a:rPr lang="sr-Latn-CS" dirty="0" smtClean="0"/>
              <a:t>javnost glavnog pretresa,</a:t>
            </a:r>
          </a:p>
          <a:p>
            <a:pPr eaLnBrk="1" hangingPunct="1"/>
            <a:r>
              <a:rPr lang="sr-Latn-CS" dirty="0" smtClean="0"/>
              <a:t>rukovođenje glavnim pretresom, </a:t>
            </a:r>
          </a:p>
          <a:p>
            <a:pPr eaLnBrk="1" hangingPunct="1"/>
            <a:r>
              <a:rPr lang="sr-Latn-CS" dirty="0" smtClean="0"/>
              <a:t>pretpostavke za održavanje glavnog pretresa</a:t>
            </a:r>
            <a:r>
              <a:rPr lang="sr-Latn-CS" dirty="0" smtClean="0"/>
              <a:t>,</a:t>
            </a:r>
          </a:p>
          <a:p>
            <a:r>
              <a:rPr lang="sr-Latn-CS" dirty="0" smtClean="0"/>
              <a:t>odlaganje i prekidanje glavnog pretresa,</a:t>
            </a:r>
          </a:p>
          <a:p>
            <a:r>
              <a:rPr lang="sr-Latn-CS" dirty="0" smtClean="0"/>
              <a:t>zapisnik o glavnom pretresu, </a:t>
            </a:r>
          </a:p>
          <a:p>
            <a:r>
              <a:rPr lang="sr-Latn-CS" dirty="0" smtClean="0"/>
              <a:t>početak glavnog pretresa, </a:t>
            </a:r>
          </a:p>
          <a:p>
            <a:r>
              <a:rPr lang="sr-Latn-CS" dirty="0" smtClean="0"/>
              <a:t>dokazni postupak,</a:t>
            </a:r>
          </a:p>
          <a:p>
            <a:r>
              <a:rPr lang="sr-Latn-CS" dirty="0" smtClean="0"/>
              <a:t>donošenje presude. </a:t>
            </a:r>
            <a:endParaRPr lang="hr-HR" dirty="0" smtClean="0"/>
          </a:p>
          <a:p>
            <a:pPr marL="0" indent="0" eaLnBrk="1" hangingPunct="1">
              <a:buNone/>
            </a:pPr>
            <a:r>
              <a:rPr lang="sr-Latn-CS" dirty="0" smtClean="0"/>
              <a:t> </a:t>
            </a:r>
            <a:endParaRPr lang="sr-Latn-CS" dirty="0" smtClean="0"/>
          </a:p>
          <a:p>
            <a:pPr eaLnBrk="1" hangingPunct="1">
              <a:buFont typeface="Wingdings" panose="05000000000000000000" pitchFamily="2" charset="2"/>
              <a:buNone/>
            </a:pPr>
            <a:endParaRPr lang="hr-HR" dirty="0" smtClean="0"/>
          </a:p>
        </p:txBody>
      </p:sp>
    </p:spTree>
    <p:extLst>
      <p:ext uri="{BB962C8B-B14F-4D97-AF65-F5344CB8AC3E}">
        <p14:creationId xmlns:p14="http://schemas.microsoft.com/office/powerpoint/2010/main" val="3398172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sr-Latn-CS" sz="3600" b="1" dirty="0" smtClean="0"/>
              <a:t>Postupak </a:t>
            </a:r>
            <a:r>
              <a:rPr lang="sr-Latn-CS" sz="3600" b="1" dirty="0"/>
              <a:t>po redovnim i vanrednim pravnim lijekovima</a:t>
            </a:r>
            <a:endParaRPr lang="hr-HR" sz="3600" dirty="0"/>
          </a:p>
        </p:txBody>
      </p:sp>
      <p:sp>
        <p:nvSpPr>
          <p:cNvPr id="16387" name="Content Placeholder 2"/>
          <p:cNvSpPr>
            <a:spLocks noGrp="1"/>
          </p:cNvSpPr>
          <p:nvPr>
            <p:ph idx="1"/>
          </p:nvPr>
        </p:nvSpPr>
        <p:spPr/>
        <p:txBody>
          <a:bodyPr/>
          <a:lstStyle/>
          <a:p>
            <a:pPr eaLnBrk="1" hangingPunct="1">
              <a:defRPr/>
            </a:pPr>
            <a:r>
              <a:rPr lang="sr-Latn-CS" dirty="0" smtClean="0"/>
              <a:t>Redovni pravni lijekovi: </a:t>
            </a:r>
            <a:endParaRPr lang="sr-Latn-CS" dirty="0" smtClean="0"/>
          </a:p>
          <a:p>
            <a:pPr marL="0" indent="0">
              <a:buNone/>
              <a:defRPr/>
            </a:pPr>
            <a:r>
              <a:rPr lang="sr-Latn-CS" dirty="0" smtClean="0"/>
              <a:t>žalba na prvostepenu presudu, </a:t>
            </a:r>
          </a:p>
          <a:p>
            <a:pPr marL="0" indent="0">
              <a:buNone/>
              <a:defRPr/>
            </a:pPr>
            <a:r>
              <a:rPr lang="sr-Latn-CS" dirty="0" smtClean="0"/>
              <a:t>žalba na drugostepenu presudu, </a:t>
            </a:r>
          </a:p>
          <a:p>
            <a:pPr marL="0" indent="0">
              <a:buNone/>
              <a:defRPr/>
            </a:pPr>
            <a:r>
              <a:rPr lang="sr-Latn-CS" dirty="0" smtClean="0"/>
              <a:t>žalba na rješenje,</a:t>
            </a:r>
          </a:p>
          <a:p>
            <a:pPr algn="r" eaLnBrk="1" hangingPunct="1">
              <a:defRPr/>
            </a:pPr>
            <a:r>
              <a:rPr lang="sr-Latn-CS" dirty="0" smtClean="0"/>
              <a:t>Vanredni pravni lijekovi: </a:t>
            </a:r>
          </a:p>
          <a:p>
            <a:pPr marL="0" indent="0" algn="r" eaLnBrk="1" hangingPunct="1">
              <a:buNone/>
              <a:defRPr/>
            </a:pPr>
            <a:r>
              <a:rPr lang="sr-Latn-CS" dirty="0" smtClean="0"/>
              <a:t>ponavljanje </a:t>
            </a:r>
            <a:r>
              <a:rPr lang="sr-Latn-CS" dirty="0" smtClean="0"/>
              <a:t>postupka </a:t>
            </a:r>
            <a:endParaRPr lang="sr-Latn-CS" dirty="0" smtClean="0"/>
          </a:p>
          <a:p>
            <a:pPr marL="0" indent="0" algn="r" eaLnBrk="1" hangingPunct="1">
              <a:buNone/>
              <a:defRPr/>
            </a:pPr>
            <a:r>
              <a:rPr lang="sr-Latn-CS" dirty="0" smtClean="0"/>
              <a:t>zahtjev </a:t>
            </a:r>
            <a:r>
              <a:rPr lang="sr-Latn-CS" dirty="0" smtClean="0"/>
              <a:t>za zaštitu zakonitosti</a:t>
            </a:r>
            <a:endParaRPr lang="hr-HR" dirty="0" smtClean="0"/>
          </a:p>
        </p:txBody>
      </p:sp>
    </p:spTree>
    <p:extLst>
      <p:ext uri="{BB962C8B-B14F-4D97-AF65-F5344CB8AC3E}">
        <p14:creationId xmlns:p14="http://schemas.microsoft.com/office/powerpoint/2010/main" val="4057662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bs-Latn-BA" dirty="0" smtClean="0"/>
              <a:t>Istraga – prvi stadij redovnog krivičnog postupka</a:t>
            </a:r>
            <a:endParaRPr lang="bs-Latn-BA" dirty="0" smtClean="0"/>
          </a:p>
        </p:txBody>
      </p:sp>
      <p:sp>
        <p:nvSpPr>
          <p:cNvPr id="22531" name="Content Placeholder 2"/>
          <p:cNvSpPr>
            <a:spLocks noGrp="1"/>
          </p:cNvSpPr>
          <p:nvPr>
            <p:ph idx="1"/>
          </p:nvPr>
        </p:nvSpPr>
        <p:spPr/>
        <p:txBody>
          <a:bodyPr/>
          <a:lstStyle/>
          <a:p>
            <a:pPr algn="ctr">
              <a:buNone/>
            </a:pPr>
            <a:r>
              <a:rPr lang="hr-HR" dirty="0" smtClean="0"/>
              <a:t>	U cijelom toku istrage tužilac je </a:t>
            </a:r>
            <a:r>
              <a:rPr lang="hr-HR" i="1" dirty="0" smtClean="0"/>
              <a:t>dominus litis</a:t>
            </a:r>
            <a:r>
              <a:rPr lang="hr-HR" dirty="0" smtClean="0"/>
              <a:t>, on njome rukovodi i nadzire je, te upravlja aktivnostima ovlaštenih službenih osoba u vezi sa pronalaženjem osumnjičenog i prikupljanjem izjava i </a:t>
            </a:r>
            <a:r>
              <a:rPr lang="hr-HR" dirty="0" smtClean="0"/>
              <a:t>dokaza (n</a:t>
            </a:r>
            <a:r>
              <a:rPr lang="hr-HR" dirty="0" smtClean="0"/>
              <a:t>ačelo legaliteta krivičnog gonjenja)</a:t>
            </a:r>
            <a:endParaRPr lang="bs-Latn-BA" dirty="0" smtClean="0"/>
          </a:p>
          <a:p>
            <a:pPr algn="ctr">
              <a:buFont typeface="Wingdings" panose="05000000000000000000" pitchFamily="2" charset="2"/>
              <a:buNone/>
            </a:pPr>
            <a:endParaRPr lang="hr-HR" dirty="0" smtClean="0"/>
          </a:p>
          <a:p>
            <a:r>
              <a:rPr lang="bs-Latn-BA" dirty="0" smtClean="0"/>
              <a:t>Prijavljivanje krivičnog djela: </a:t>
            </a:r>
          </a:p>
          <a:p>
            <a:pPr algn="ctr">
              <a:buFont typeface="Wingdings" panose="05000000000000000000" pitchFamily="2" charset="2"/>
              <a:buNone/>
            </a:pPr>
            <a:r>
              <a:rPr lang="bs-Latn-BA" dirty="0" smtClean="0"/>
              <a:t>	</a:t>
            </a:r>
            <a:r>
              <a:rPr lang="bs-Latn-BA" b="1" dirty="0" smtClean="0"/>
              <a:t>prijava</a:t>
            </a:r>
            <a:r>
              <a:rPr lang="bs-Latn-BA" dirty="0" smtClean="0"/>
              <a:t> i </a:t>
            </a:r>
            <a:r>
              <a:rPr lang="bs-Latn-BA" u="sng" dirty="0" smtClean="0"/>
              <a:t>izvještaj </a:t>
            </a:r>
            <a:r>
              <a:rPr lang="hr-HR" u="sng" dirty="0" smtClean="0"/>
              <a:t>o izvršenom krivičnom djelu</a:t>
            </a:r>
          </a:p>
          <a:p>
            <a:pPr algn="ctr">
              <a:buFont typeface="Wingdings" panose="05000000000000000000" pitchFamily="2" charset="2"/>
              <a:buNone/>
            </a:pPr>
            <a:endParaRPr lang="hr-HR" dirty="0" smtClean="0"/>
          </a:p>
          <a:p>
            <a:pPr algn="ctr">
              <a:buNone/>
            </a:pPr>
            <a:r>
              <a:rPr lang="bs-Latn-BA" dirty="0" smtClean="0"/>
              <a:t>Osnovi sumnje</a:t>
            </a:r>
          </a:p>
          <a:p>
            <a:pPr algn="ctr">
              <a:buFont typeface="Wingdings" panose="05000000000000000000" pitchFamily="2" charset="2"/>
              <a:buNone/>
            </a:pPr>
            <a:endParaRPr lang="bs-Latn-BA" dirty="0" smtClean="0"/>
          </a:p>
        </p:txBody>
      </p:sp>
    </p:spTree>
    <p:extLst>
      <p:ext uri="{BB962C8B-B14F-4D97-AF65-F5344CB8AC3E}">
        <p14:creationId xmlns:p14="http://schemas.microsoft.com/office/powerpoint/2010/main" val="7253242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1402</Words>
  <Application>Microsoft Office PowerPoint</Application>
  <PresentationFormat>Widescreen</PresentationFormat>
  <Paragraphs>137</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Wingdings</vt:lpstr>
      <vt:lpstr>Office Theme</vt:lpstr>
      <vt:lpstr>Tok redovnog krivičnog postupka</vt:lpstr>
      <vt:lpstr>Uopšte o oblicima krivičnog postupka,   te posebnim postupcima</vt:lpstr>
      <vt:lpstr>Oblici krivičnog postupka u BiH</vt:lpstr>
      <vt:lpstr>Stadiji redovnog krivičnog postupka u BiH</vt:lpstr>
      <vt:lpstr>Istraga (osnovne odredbe)</vt:lpstr>
      <vt:lpstr>Postupak optuživanja (osnovne odredbe)</vt:lpstr>
      <vt:lpstr>Glavni pretres (osnovne odredbe)</vt:lpstr>
      <vt:lpstr>Postupak po redovnim i vanrednim pravnim lijekovima</vt:lpstr>
      <vt:lpstr>Istraga – prvi stadij redovnog krivičnog postupka</vt:lpstr>
      <vt:lpstr>Krivičnoprocesni subjekti u istrazi</vt:lpstr>
      <vt:lpstr>Cilj istrage</vt:lpstr>
      <vt:lpstr>VAŽNO: Predistražni postupak i istraga</vt:lpstr>
      <vt:lpstr>1. Tužilac – potrebno je proučiti aktivnosti </vt:lpstr>
      <vt:lpstr>2. Ovlaštene službene osobe – potrebno je proučiti aktivnosti </vt:lpstr>
      <vt:lpstr>Potražne ili neformalne radnje (prema zakonima o krivičnom postupku)</vt:lpstr>
      <vt:lpstr>Istražne ili formalne radnje (prema zakonima o krivičnom postupku)</vt:lpstr>
      <vt:lpstr>Druge radnje i mjere</vt:lpstr>
      <vt:lpstr>3. Sudija za prethodni postupak </vt:lpstr>
      <vt:lpstr>Završetak istrage</vt:lpstr>
      <vt:lpstr>Obustava i prekid istrage</vt:lpstr>
      <vt:lpstr>Okončanje istrage (čl. 226. st. 1. ZKP BiH) i odluka Ustavnog suda BiH  U 5/16 od 01. 06. 2017.</vt:lpstr>
      <vt:lpstr>Rok od šest mjeseci (čl. 225. st. 2. ZKP BiH) i odluka Ustavnog suda BiH  U 5/16 od 01. 06. 2017.</vt:lpstr>
      <vt:lpstr>ZID ZKP BiH(2018): Ako se istraga ne završi u roku od šest mjeseci od donošenja naredbe o provođenju istrage, tužilac će obavijestiti glavnog tužioca o razlozima neokončanja istrage</vt:lpstr>
      <vt:lpstr>Nove aktivnosi</vt:lpstr>
      <vt:lpstr>Pravilnik o vremenskim okvirima za postupanje po predmetima u sudovima i tužilaštvima u Bosni i Hercegovini (“Službeni glasnik BiH”, br. 5/2013)</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Tok redovnog krivičnog postupka</dc:title>
  <dc:creator>H</dc:creator>
  <cp:lastModifiedBy>H</cp:lastModifiedBy>
  <cp:revision>14</cp:revision>
  <dcterms:created xsi:type="dcterms:W3CDTF">2020-04-02T17:03:18Z</dcterms:created>
  <dcterms:modified xsi:type="dcterms:W3CDTF">2020-04-02T17:58:59Z</dcterms:modified>
</cp:coreProperties>
</file>