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7" r:id="rId3"/>
    <p:sldId id="288" r:id="rId4"/>
    <p:sldId id="289" r:id="rId5"/>
    <p:sldId id="258" r:id="rId6"/>
    <p:sldId id="290"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06" autoAdjust="0"/>
    <p:restoredTop sz="94660"/>
  </p:normalViewPr>
  <p:slideViewPr>
    <p:cSldViewPr snapToGrid="0">
      <p:cViewPr varScale="1">
        <p:scale>
          <a:sx n="92" d="100"/>
          <a:sy n="92" d="100"/>
        </p:scale>
        <p:origin x="50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bs-Latn-B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bs-Latn-BA"/>
          </a:p>
        </p:txBody>
      </p:sp>
      <p:sp>
        <p:nvSpPr>
          <p:cNvPr id="4" name="Date Placeholder 3"/>
          <p:cNvSpPr>
            <a:spLocks noGrp="1"/>
          </p:cNvSpPr>
          <p:nvPr>
            <p:ph type="dt" sz="half" idx="10"/>
          </p:nvPr>
        </p:nvSpPr>
        <p:spPr/>
        <p:txBody>
          <a:bodyPr/>
          <a:lstStyle/>
          <a:p>
            <a:fld id="{2DCC8F7A-543E-44A6-84CE-E471D89E68E8}" type="datetimeFigureOut">
              <a:rPr lang="bs-Latn-BA" smtClean="0"/>
              <a:t>22.4.2020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A9BD903C-9504-40BD-AB98-2CD141269827}" type="slidenum">
              <a:rPr lang="bs-Latn-BA" smtClean="0"/>
              <a:t>‹#›</a:t>
            </a:fld>
            <a:endParaRPr lang="bs-Latn-BA"/>
          </a:p>
        </p:txBody>
      </p:sp>
    </p:spTree>
    <p:extLst>
      <p:ext uri="{BB962C8B-B14F-4D97-AF65-F5344CB8AC3E}">
        <p14:creationId xmlns:p14="http://schemas.microsoft.com/office/powerpoint/2010/main" val="1843071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2DCC8F7A-543E-44A6-84CE-E471D89E68E8}" type="datetimeFigureOut">
              <a:rPr lang="bs-Latn-BA" smtClean="0"/>
              <a:t>22.4.2020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A9BD903C-9504-40BD-AB98-2CD141269827}" type="slidenum">
              <a:rPr lang="bs-Latn-BA" smtClean="0"/>
              <a:t>‹#›</a:t>
            </a:fld>
            <a:endParaRPr lang="bs-Latn-BA"/>
          </a:p>
        </p:txBody>
      </p:sp>
    </p:spTree>
    <p:extLst>
      <p:ext uri="{BB962C8B-B14F-4D97-AF65-F5344CB8AC3E}">
        <p14:creationId xmlns:p14="http://schemas.microsoft.com/office/powerpoint/2010/main" val="2573585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bs-Latn-B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2DCC8F7A-543E-44A6-84CE-E471D89E68E8}" type="datetimeFigureOut">
              <a:rPr lang="bs-Latn-BA" smtClean="0"/>
              <a:t>22.4.2020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A9BD903C-9504-40BD-AB98-2CD141269827}" type="slidenum">
              <a:rPr lang="bs-Latn-BA" smtClean="0"/>
              <a:t>‹#›</a:t>
            </a:fld>
            <a:endParaRPr lang="bs-Latn-BA"/>
          </a:p>
        </p:txBody>
      </p:sp>
    </p:spTree>
    <p:extLst>
      <p:ext uri="{BB962C8B-B14F-4D97-AF65-F5344CB8AC3E}">
        <p14:creationId xmlns:p14="http://schemas.microsoft.com/office/powerpoint/2010/main" val="1295605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2DCC8F7A-543E-44A6-84CE-E471D89E68E8}" type="datetimeFigureOut">
              <a:rPr lang="bs-Latn-BA" smtClean="0"/>
              <a:t>22.4.2020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A9BD903C-9504-40BD-AB98-2CD141269827}" type="slidenum">
              <a:rPr lang="bs-Latn-BA" smtClean="0"/>
              <a:t>‹#›</a:t>
            </a:fld>
            <a:endParaRPr lang="bs-Latn-BA"/>
          </a:p>
        </p:txBody>
      </p:sp>
    </p:spTree>
    <p:extLst>
      <p:ext uri="{BB962C8B-B14F-4D97-AF65-F5344CB8AC3E}">
        <p14:creationId xmlns:p14="http://schemas.microsoft.com/office/powerpoint/2010/main" val="3402155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bs-Latn-B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CC8F7A-543E-44A6-84CE-E471D89E68E8}" type="datetimeFigureOut">
              <a:rPr lang="bs-Latn-BA" smtClean="0"/>
              <a:t>22.4.2020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A9BD903C-9504-40BD-AB98-2CD141269827}" type="slidenum">
              <a:rPr lang="bs-Latn-BA" smtClean="0"/>
              <a:t>‹#›</a:t>
            </a:fld>
            <a:endParaRPr lang="bs-Latn-BA"/>
          </a:p>
        </p:txBody>
      </p:sp>
    </p:spTree>
    <p:extLst>
      <p:ext uri="{BB962C8B-B14F-4D97-AF65-F5344CB8AC3E}">
        <p14:creationId xmlns:p14="http://schemas.microsoft.com/office/powerpoint/2010/main" val="3988258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Date Placeholder 4"/>
          <p:cNvSpPr>
            <a:spLocks noGrp="1"/>
          </p:cNvSpPr>
          <p:nvPr>
            <p:ph type="dt" sz="half" idx="10"/>
          </p:nvPr>
        </p:nvSpPr>
        <p:spPr/>
        <p:txBody>
          <a:bodyPr/>
          <a:lstStyle/>
          <a:p>
            <a:fld id="{2DCC8F7A-543E-44A6-84CE-E471D89E68E8}" type="datetimeFigureOut">
              <a:rPr lang="bs-Latn-BA" smtClean="0"/>
              <a:t>22.4.2020</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A9BD903C-9504-40BD-AB98-2CD141269827}" type="slidenum">
              <a:rPr lang="bs-Latn-BA" smtClean="0"/>
              <a:t>‹#›</a:t>
            </a:fld>
            <a:endParaRPr lang="bs-Latn-BA"/>
          </a:p>
        </p:txBody>
      </p:sp>
    </p:spTree>
    <p:extLst>
      <p:ext uri="{BB962C8B-B14F-4D97-AF65-F5344CB8AC3E}">
        <p14:creationId xmlns:p14="http://schemas.microsoft.com/office/powerpoint/2010/main" val="499988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bs-Latn-B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7" name="Date Placeholder 6"/>
          <p:cNvSpPr>
            <a:spLocks noGrp="1"/>
          </p:cNvSpPr>
          <p:nvPr>
            <p:ph type="dt" sz="half" idx="10"/>
          </p:nvPr>
        </p:nvSpPr>
        <p:spPr/>
        <p:txBody>
          <a:bodyPr/>
          <a:lstStyle/>
          <a:p>
            <a:fld id="{2DCC8F7A-543E-44A6-84CE-E471D89E68E8}" type="datetimeFigureOut">
              <a:rPr lang="bs-Latn-BA" smtClean="0"/>
              <a:t>22.4.2020</a:t>
            </a:fld>
            <a:endParaRPr lang="bs-Latn-BA"/>
          </a:p>
        </p:txBody>
      </p:sp>
      <p:sp>
        <p:nvSpPr>
          <p:cNvPr id="8" name="Footer Placeholder 7"/>
          <p:cNvSpPr>
            <a:spLocks noGrp="1"/>
          </p:cNvSpPr>
          <p:nvPr>
            <p:ph type="ftr" sz="quarter" idx="11"/>
          </p:nvPr>
        </p:nvSpPr>
        <p:spPr/>
        <p:txBody>
          <a:bodyPr/>
          <a:lstStyle/>
          <a:p>
            <a:endParaRPr lang="bs-Latn-BA"/>
          </a:p>
        </p:txBody>
      </p:sp>
      <p:sp>
        <p:nvSpPr>
          <p:cNvPr id="9" name="Slide Number Placeholder 8"/>
          <p:cNvSpPr>
            <a:spLocks noGrp="1"/>
          </p:cNvSpPr>
          <p:nvPr>
            <p:ph type="sldNum" sz="quarter" idx="12"/>
          </p:nvPr>
        </p:nvSpPr>
        <p:spPr/>
        <p:txBody>
          <a:bodyPr/>
          <a:lstStyle/>
          <a:p>
            <a:fld id="{A9BD903C-9504-40BD-AB98-2CD141269827}" type="slidenum">
              <a:rPr lang="bs-Latn-BA" smtClean="0"/>
              <a:t>‹#›</a:t>
            </a:fld>
            <a:endParaRPr lang="bs-Latn-BA"/>
          </a:p>
        </p:txBody>
      </p:sp>
    </p:spTree>
    <p:extLst>
      <p:ext uri="{BB962C8B-B14F-4D97-AF65-F5344CB8AC3E}">
        <p14:creationId xmlns:p14="http://schemas.microsoft.com/office/powerpoint/2010/main" val="68141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Date Placeholder 2"/>
          <p:cNvSpPr>
            <a:spLocks noGrp="1"/>
          </p:cNvSpPr>
          <p:nvPr>
            <p:ph type="dt" sz="half" idx="10"/>
          </p:nvPr>
        </p:nvSpPr>
        <p:spPr/>
        <p:txBody>
          <a:bodyPr/>
          <a:lstStyle/>
          <a:p>
            <a:fld id="{2DCC8F7A-543E-44A6-84CE-E471D89E68E8}" type="datetimeFigureOut">
              <a:rPr lang="bs-Latn-BA" smtClean="0"/>
              <a:t>22.4.2020</a:t>
            </a:fld>
            <a:endParaRPr lang="bs-Latn-BA"/>
          </a:p>
        </p:txBody>
      </p:sp>
      <p:sp>
        <p:nvSpPr>
          <p:cNvPr id="4" name="Footer Placeholder 3"/>
          <p:cNvSpPr>
            <a:spLocks noGrp="1"/>
          </p:cNvSpPr>
          <p:nvPr>
            <p:ph type="ftr" sz="quarter" idx="11"/>
          </p:nvPr>
        </p:nvSpPr>
        <p:spPr/>
        <p:txBody>
          <a:bodyPr/>
          <a:lstStyle/>
          <a:p>
            <a:endParaRPr lang="bs-Latn-BA"/>
          </a:p>
        </p:txBody>
      </p:sp>
      <p:sp>
        <p:nvSpPr>
          <p:cNvPr id="5" name="Slide Number Placeholder 4"/>
          <p:cNvSpPr>
            <a:spLocks noGrp="1"/>
          </p:cNvSpPr>
          <p:nvPr>
            <p:ph type="sldNum" sz="quarter" idx="12"/>
          </p:nvPr>
        </p:nvSpPr>
        <p:spPr/>
        <p:txBody>
          <a:bodyPr/>
          <a:lstStyle/>
          <a:p>
            <a:fld id="{A9BD903C-9504-40BD-AB98-2CD141269827}" type="slidenum">
              <a:rPr lang="bs-Latn-BA" smtClean="0"/>
              <a:t>‹#›</a:t>
            </a:fld>
            <a:endParaRPr lang="bs-Latn-BA"/>
          </a:p>
        </p:txBody>
      </p:sp>
    </p:spTree>
    <p:extLst>
      <p:ext uri="{BB962C8B-B14F-4D97-AF65-F5344CB8AC3E}">
        <p14:creationId xmlns:p14="http://schemas.microsoft.com/office/powerpoint/2010/main" val="612183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CC8F7A-543E-44A6-84CE-E471D89E68E8}" type="datetimeFigureOut">
              <a:rPr lang="bs-Latn-BA" smtClean="0"/>
              <a:t>22.4.2020</a:t>
            </a:fld>
            <a:endParaRPr lang="bs-Latn-BA"/>
          </a:p>
        </p:txBody>
      </p:sp>
      <p:sp>
        <p:nvSpPr>
          <p:cNvPr id="3" name="Footer Placeholder 2"/>
          <p:cNvSpPr>
            <a:spLocks noGrp="1"/>
          </p:cNvSpPr>
          <p:nvPr>
            <p:ph type="ftr" sz="quarter" idx="11"/>
          </p:nvPr>
        </p:nvSpPr>
        <p:spPr/>
        <p:txBody>
          <a:bodyPr/>
          <a:lstStyle/>
          <a:p>
            <a:endParaRPr lang="bs-Latn-BA"/>
          </a:p>
        </p:txBody>
      </p:sp>
      <p:sp>
        <p:nvSpPr>
          <p:cNvPr id="4" name="Slide Number Placeholder 3"/>
          <p:cNvSpPr>
            <a:spLocks noGrp="1"/>
          </p:cNvSpPr>
          <p:nvPr>
            <p:ph type="sldNum" sz="quarter" idx="12"/>
          </p:nvPr>
        </p:nvSpPr>
        <p:spPr/>
        <p:txBody>
          <a:bodyPr/>
          <a:lstStyle/>
          <a:p>
            <a:fld id="{A9BD903C-9504-40BD-AB98-2CD141269827}" type="slidenum">
              <a:rPr lang="bs-Latn-BA" smtClean="0"/>
              <a:t>‹#›</a:t>
            </a:fld>
            <a:endParaRPr lang="bs-Latn-BA"/>
          </a:p>
        </p:txBody>
      </p:sp>
    </p:spTree>
    <p:extLst>
      <p:ext uri="{BB962C8B-B14F-4D97-AF65-F5344CB8AC3E}">
        <p14:creationId xmlns:p14="http://schemas.microsoft.com/office/powerpoint/2010/main" val="2789471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bs-Latn-B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CC8F7A-543E-44A6-84CE-E471D89E68E8}" type="datetimeFigureOut">
              <a:rPr lang="bs-Latn-BA" smtClean="0"/>
              <a:t>22.4.2020</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A9BD903C-9504-40BD-AB98-2CD141269827}" type="slidenum">
              <a:rPr lang="bs-Latn-BA" smtClean="0"/>
              <a:t>‹#›</a:t>
            </a:fld>
            <a:endParaRPr lang="bs-Latn-BA"/>
          </a:p>
        </p:txBody>
      </p:sp>
    </p:spTree>
    <p:extLst>
      <p:ext uri="{BB962C8B-B14F-4D97-AF65-F5344CB8AC3E}">
        <p14:creationId xmlns:p14="http://schemas.microsoft.com/office/powerpoint/2010/main" val="4239804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bs-Latn-B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s-Latn-B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CC8F7A-543E-44A6-84CE-E471D89E68E8}" type="datetimeFigureOut">
              <a:rPr lang="bs-Latn-BA" smtClean="0"/>
              <a:t>22.4.2020</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A9BD903C-9504-40BD-AB98-2CD141269827}" type="slidenum">
              <a:rPr lang="bs-Latn-BA" smtClean="0"/>
              <a:t>‹#›</a:t>
            </a:fld>
            <a:endParaRPr lang="bs-Latn-BA"/>
          </a:p>
        </p:txBody>
      </p:sp>
    </p:spTree>
    <p:extLst>
      <p:ext uri="{BB962C8B-B14F-4D97-AF65-F5344CB8AC3E}">
        <p14:creationId xmlns:p14="http://schemas.microsoft.com/office/powerpoint/2010/main" val="679692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bs-Latn-B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CC8F7A-543E-44A6-84CE-E471D89E68E8}" type="datetimeFigureOut">
              <a:rPr lang="bs-Latn-BA" smtClean="0"/>
              <a:t>22.4.2020</a:t>
            </a:fld>
            <a:endParaRPr lang="bs-Latn-B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s-Latn-B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BD903C-9504-40BD-AB98-2CD141269827}" type="slidenum">
              <a:rPr lang="bs-Latn-BA" smtClean="0"/>
              <a:t>‹#›</a:t>
            </a:fld>
            <a:endParaRPr lang="bs-Latn-BA"/>
          </a:p>
        </p:txBody>
      </p:sp>
    </p:spTree>
    <p:extLst>
      <p:ext uri="{BB962C8B-B14F-4D97-AF65-F5344CB8AC3E}">
        <p14:creationId xmlns:p14="http://schemas.microsoft.com/office/powerpoint/2010/main" val="823027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hr-HR" dirty="0" smtClean="0"/>
              <a:t>Glavni pretres sa donošenjem presude</a:t>
            </a:r>
          </a:p>
        </p:txBody>
      </p:sp>
      <p:sp>
        <p:nvSpPr>
          <p:cNvPr id="3075" name="Rectangle 3"/>
          <p:cNvSpPr>
            <a:spLocks noGrp="1" noChangeArrowheads="1"/>
          </p:cNvSpPr>
          <p:nvPr>
            <p:ph type="subTitle" idx="1"/>
          </p:nvPr>
        </p:nvSpPr>
        <p:spPr/>
        <p:txBody>
          <a:bodyPr/>
          <a:lstStyle/>
          <a:p>
            <a:pPr>
              <a:lnSpc>
                <a:spcPct val="80000"/>
              </a:lnSpc>
              <a:defRPr/>
            </a:pPr>
            <a:r>
              <a:rPr lang="hr-HR" dirty="0" smtClean="0"/>
              <a:t>Tok glavnog pretresa i pretpostavke za njegovo održavanje. Presuda i, posebno, identitet presude i optužbe</a:t>
            </a:r>
            <a:endParaRPr lang="hr-HR" dirty="0"/>
          </a:p>
          <a:p>
            <a:pPr>
              <a:lnSpc>
                <a:spcPct val="80000"/>
              </a:lnSpc>
              <a:defRPr/>
            </a:pPr>
            <a:r>
              <a:rPr lang="hr-HR" dirty="0"/>
              <a:t>Datum on-line predavanja: </a:t>
            </a:r>
            <a:r>
              <a:rPr lang="hr-HR" dirty="0" smtClean="0"/>
              <a:t>24.4.2020</a:t>
            </a:r>
            <a:r>
              <a:rPr lang="hr-HR" dirty="0"/>
              <a:t>.</a:t>
            </a:r>
          </a:p>
          <a:p>
            <a:pPr>
              <a:lnSpc>
                <a:spcPct val="80000"/>
              </a:lnSpc>
              <a:defRPr/>
            </a:pPr>
            <a:endParaRPr lang="hr-HR" dirty="0"/>
          </a:p>
          <a:p>
            <a:pPr eaLnBrk="1" hangingPunct="1"/>
            <a:endParaRPr lang="sr-Latn-CS" dirty="0" smtClean="0"/>
          </a:p>
        </p:txBody>
      </p:sp>
    </p:spTree>
    <p:extLst>
      <p:ext uri="{BB962C8B-B14F-4D97-AF65-F5344CB8AC3E}">
        <p14:creationId xmlns:p14="http://schemas.microsoft.com/office/powerpoint/2010/main" val="2962190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hr-HR" smtClean="0"/>
              <a:t>Podudarnost presude i optužbe</a:t>
            </a:r>
          </a:p>
        </p:txBody>
      </p:sp>
      <p:sp>
        <p:nvSpPr>
          <p:cNvPr id="8195" name="Rectangle 3"/>
          <p:cNvSpPr>
            <a:spLocks noGrp="1" noChangeArrowheads="1"/>
          </p:cNvSpPr>
          <p:nvPr>
            <p:ph type="body" idx="1"/>
          </p:nvPr>
        </p:nvSpPr>
        <p:spPr/>
        <p:txBody>
          <a:bodyPr/>
          <a:lstStyle/>
          <a:p>
            <a:pPr eaLnBrk="1" hangingPunct="1"/>
            <a:r>
              <a:rPr lang="hr-HR" smtClean="0"/>
              <a:t>Presudom se mora riješiti predmet optužnog akta i, istovremeno, se ne smiju prekoračiti njegove granice</a:t>
            </a:r>
          </a:p>
          <a:p>
            <a:pPr eaLnBrk="1" hangingPunct="1"/>
            <a:r>
              <a:rPr lang="hr-HR" smtClean="0"/>
              <a:t>U pogledu činjenične strane dvostruki identitet (subjektivni i objektivni)</a:t>
            </a:r>
          </a:p>
          <a:p>
            <a:pPr eaLnBrk="1" hangingPunct="1"/>
            <a:r>
              <a:rPr lang="hr-HR" smtClean="0"/>
              <a:t>U pogledu pravne ocjene djela – sud nije vezan za prijedlog tužioca</a:t>
            </a:r>
          </a:p>
        </p:txBody>
      </p:sp>
    </p:spTree>
    <p:extLst>
      <p:ext uri="{BB962C8B-B14F-4D97-AF65-F5344CB8AC3E}">
        <p14:creationId xmlns:p14="http://schemas.microsoft.com/office/powerpoint/2010/main" val="1101081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hr-HR" sz="3800"/>
              <a:t>Kad postoji objektivni identitet između optužbe i presude?</a:t>
            </a:r>
          </a:p>
        </p:txBody>
      </p:sp>
      <p:sp>
        <p:nvSpPr>
          <p:cNvPr id="9219" name="Rectangle 3"/>
          <p:cNvSpPr>
            <a:spLocks noGrp="1" noChangeArrowheads="1"/>
          </p:cNvSpPr>
          <p:nvPr>
            <p:ph type="body" idx="1"/>
          </p:nvPr>
        </p:nvSpPr>
        <p:spPr/>
        <p:txBody>
          <a:bodyPr/>
          <a:lstStyle/>
          <a:p>
            <a:pPr eaLnBrk="1" hangingPunct="1"/>
            <a:r>
              <a:rPr lang="hr-HR" smtClean="0"/>
              <a:t>Identite postoji ako se radi o istoj radnji ili o istom događaju iz prošlosti i to u njegovim bitnim dijelovima.</a:t>
            </a:r>
          </a:p>
          <a:p>
            <a:pPr eaLnBrk="1" hangingPunct="1"/>
            <a:r>
              <a:rPr lang="hr-HR" smtClean="0"/>
              <a:t>Sudska praksa: subjektivna i objektivna obilježja krivičnog djela kao konstitutivna, te kvalifikovana ili privilegovana obilježja krivičnog djela</a:t>
            </a:r>
          </a:p>
        </p:txBody>
      </p:sp>
    </p:spTree>
    <p:extLst>
      <p:ext uri="{BB962C8B-B14F-4D97-AF65-F5344CB8AC3E}">
        <p14:creationId xmlns:p14="http://schemas.microsoft.com/office/powerpoint/2010/main" val="2863599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eaLnBrk="1" hangingPunct="1"/>
            <a:r>
              <a:rPr lang="hr-HR" dirty="0" smtClean="0"/>
              <a:t>Izmjena </a:t>
            </a:r>
            <a:r>
              <a:rPr lang="hr-HR" dirty="0" smtClean="0"/>
              <a:t>optužbe – osnovna pitanja</a:t>
            </a:r>
            <a:endParaRPr lang="hr-HR" dirty="0" smtClean="0"/>
          </a:p>
        </p:txBody>
      </p:sp>
      <p:sp>
        <p:nvSpPr>
          <p:cNvPr id="10243" name="Rectangle 3"/>
          <p:cNvSpPr>
            <a:spLocks noGrp="1" noChangeArrowheads="1"/>
          </p:cNvSpPr>
          <p:nvPr>
            <p:ph type="body" idx="1"/>
          </p:nvPr>
        </p:nvSpPr>
        <p:spPr/>
        <p:txBody>
          <a:bodyPr/>
          <a:lstStyle/>
          <a:p>
            <a:pPr eaLnBrk="1" hangingPunct="1">
              <a:lnSpc>
                <a:spcPct val="90000"/>
              </a:lnSpc>
            </a:pPr>
            <a:r>
              <a:rPr lang="hr-HR" smtClean="0"/>
              <a:t>Subjektivni i objektivni identitet</a:t>
            </a:r>
          </a:p>
          <a:p>
            <a:pPr eaLnBrk="1" hangingPunct="1">
              <a:lnSpc>
                <a:spcPct val="90000"/>
              </a:lnSpc>
            </a:pPr>
            <a:r>
              <a:rPr lang="hr-HR" smtClean="0"/>
              <a:t>Promjene u činjeničnom opisu djela na osnovu izvedenih dokaza</a:t>
            </a:r>
          </a:p>
          <a:p>
            <a:pPr eaLnBrk="1" hangingPunct="1">
              <a:lnSpc>
                <a:spcPct val="90000"/>
              </a:lnSpc>
            </a:pPr>
            <a:r>
              <a:rPr lang="hr-HR" smtClean="0"/>
              <a:t>Sačuvana istovjetnost u osnovnom događaju i licu </a:t>
            </a:r>
          </a:p>
          <a:p>
            <a:pPr eaLnBrk="1" hangingPunct="1">
              <a:lnSpc>
                <a:spcPct val="90000"/>
              </a:lnSpc>
            </a:pPr>
            <a:r>
              <a:rPr lang="hr-HR" smtClean="0"/>
              <a:t>Izmjena optužbe na štetu i u korist</a:t>
            </a:r>
          </a:p>
          <a:p>
            <a:pPr eaLnBrk="1" hangingPunct="1">
              <a:lnSpc>
                <a:spcPct val="90000"/>
              </a:lnSpc>
            </a:pPr>
            <a:r>
              <a:rPr lang="hr-HR" smtClean="0"/>
              <a:t>Pravna kvalifikacija</a:t>
            </a:r>
          </a:p>
          <a:p>
            <a:pPr eaLnBrk="1" hangingPunct="1">
              <a:lnSpc>
                <a:spcPct val="90000"/>
              </a:lnSpc>
            </a:pPr>
            <a:r>
              <a:rPr lang="hr-HR" smtClean="0"/>
              <a:t>Oslobađajuća presuda</a:t>
            </a:r>
          </a:p>
        </p:txBody>
      </p:sp>
    </p:spTree>
    <p:extLst>
      <p:ext uri="{BB962C8B-B14F-4D97-AF65-F5344CB8AC3E}">
        <p14:creationId xmlns:p14="http://schemas.microsoft.com/office/powerpoint/2010/main" val="32716552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hr-HR" sz="2400" b="1"/>
              <a:t/>
            </a:r>
            <a:br>
              <a:rPr lang="hr-HR" sz="2400" b="1"/>
            </a:br>
            <a:r>
              <a:rPr lang="en-US" sz="2400"/>
              <a:t>	Presudu kojom se optužba odbija sud će izreći:</a:t>
            </a:r>
            <a:br>
              <a:rPr lang="en-US" sz="2400"/>
            </a:br>
            <a:endParaRPr lang="hr-HR" sz="2400"/>
          </a:p>
        </p:txBody>
      </p:sp>
      <p:sp>
        <p:nvSpPr>
          <p:cNvPr id="11267" name="Rectangle 3"/>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en-US" sz="2000"/>
              <a:t>a) ako za presuđenje sud nije nadležan,</a:t>
            </a:r>
          </a:p>
          <a:p>
            <a:pPr eaLnBrk="1" hangingPunct="1">
              <a:lnSpc>
                <a:spcPct val="80000"/>
              </a:lnSpc>
              <a:buFont typeface="Wingdings" panose="05000000000000000000" pitchFamily="2" charset="2"/>
              <a:buNone/>
            </a:pPr>
            <a:r>
              <a:rPr lang="hr-HR" sz="2000"/>
              <a:t>b</a:t>
            </a:r>
            <a:r>
              <a:rPr lang="en-US" sz="2000"/>
              <a:t>) ako je tužitelj od započinjanja pa do završetka glavnog pretresa odustao od optužnice,</a:t>
            </a:r>
          </a:p>
          <a:p>
            <a:pPr eaLnBrk="1" hangingPunct="1">
              <a:lnSpc>
                <a:spcPct val="80000"/>
              </a:lnSpc>
              <a:buFont typeface="Wingdings" panose="05000000000000000000" pitchFamily="2" charset="2"/>
              <a:buNone/>
            </a:pPr>
            <a:r>
              <a:rPr lang="hr-HR" sz="2000"/>
              <a:t>c</a:t>
            </a:r>
            <a:r>
              <a:rPr lang="en-US" sz="2000"/>
              <a:t>) ako nije bilo potrebnog odobrenja ili ako je nadležni državni organ odustao od odobrenja,</a:t>
            </a:r>
          </a:p>
          <a:p>
            <a:pPr eaLnBrk="1" hangingPunct="1">
              <a:lnSpc>
                <a:spcPct val="80000"/>
              </a:lnSpc>
              <a:buFont typeface="Wingdings" panose="05000000000000000000" pitchFamily="2" charset="2"/>
              <a:buNone/>
            </a:pPr>
            <a:r>
              <a:rPr lang="hr-HR" sz="2000"/>
              <a:t>d</a:t>
            </a:r>
            <a:r>
              <a:rPr lang="en-US" sz="2000"/>
              <a:t>) ako je optuženi za isto djelo već pravomoćno osuđen, oslobođen od optužbe ili je postupak protiv njega rješenjem pravomoćno obustavljen, a ne radi se o rješenju o obustavljanju postupka iz člana 342. ovog zakona,</a:t>
            </a:r>
          </a:p>
          <a:p>
            <a:pPr eaLnBrk="1" hangingPunct="1">
              <a:lnSpc>
                <a:spcPct val="80000"/>
              </a:lnSpc>
              <a:buFont typeface="Wingdings" panose="05000000000000000000" pitchFamily="2" charset="2"/>
              <a:buNone/>
            </a:pPr>
            <a:r>
              <a:rPr lang="hr-HR" sz="2000"/>
              <a:t>e</a:t>
            </a:r>
            <a:r>
              <a:rPr lang="en-US" sz="2000"/>
              <a:t>) ako je optuženi aktom amnestije ili pomilovanja oslobođen od gonjenja ili se krivično gonjenje ne može preduzeti zbog zastarjelosti ili ako postoje  druge okolnosti koje isključuju krivično gonjenje.</a:t>
            </a:r>
            <a:endParaRPr lang="hr-HR" sz="2000"/>
          </a:p>
        </p:txBody>
      </p:sp>
    </p:spTree>
    <p:extLst>
      <p:ext uri="{BB962C8B-B14F-4D97-AF65-F5344CB8AC3E}">
        <p14:creationId xmlns:p14="http://schemas.microsoft.com/office/powerpoint/2010/main" val="3630373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hr-HR" sz="2400" b="1"/>
              <a:t/>
            </a:r>
            <a:br>
              <a:rPr lang="hr-HR" sz="2400" b="1"/>
            </a:br>
            <a:r>
              <a:rPr lang="en-US" sz="2400"/>
              <a:t>Presudu kojom se optuženi oslobađa od optužbe sud će izreći:</a:t>
            </a:r>
            <a:br>
              <a:rPr lang="en-US" sz="2400"/>
            </a:br>
            <a:endParaRPr lang="hr-HR" sz="2400"/>
          </a:p>
        </p:txBody>
      </p:sp>
      <p:sp>
        <p:nvSpPr>
          <p:cNvPr id="12291" name="Rectangle 3"/>
          <p:cNvSpPr>
            <a:spLocks noGrp="1" noChangeArrowheads="1"/>
          </p:cNvSpPr>
          <p:nvPr>
            <p:ph type="body" idx="1"/>
          </p:nvPr>
        </p:nvSpPr>
        <p:spPr/>
        <p:txBody>
          <a:bodyPr/>
          <a:lstStyle/>
          <a:p>
            <a:pPr eaLnBrk="1" hangingPunct="1">
              <a:buFont typeface="Wingdings" panose="05000000000000000000" pitchFamily="2" charset="2"/>
              <a:buNone/>
            </a:pPr>
            <a:r>
              <a:rPr lang="en-US" smtClean="0"/>
              <a:t>a) ako djelo za koje se optuženi optužuje nije zakonom propisano kao krivično djelo, </a:t>
            </a:r>
          </a:p>
          <a:p>
            <a:pPr eaLnBrk="1" hangingPunct="1">
              <a:buFont typeface="Wingdings" panose="05000000000000000000" pitchFamily="2" charset="2"/>
              <a:buNone/>
            </a:pPr>
            <a:r>
              <a:rPr lang="en-US" smtClean="0"/>
              <a:t>b) ako postoje okolnosti koje isključuju krivičnu odgovornost optuženog,</a:t>
            </a:r>
          </a:p>
          <a:p>
            <a:pPr eaLnBrk="1" hangingPunct="1">
              <a:buFont typeface="Wingdings" panose="05000000000000000000" pitchFamily="2" charset="2"/>
              <a:buNone/>
            </a:pPr>
            <a:r>
              <a:rPr lang="en-US" smtClean="0"/>
              <a:t>c) ako nije dokazano da je optuženi učinio krivično djelo za koje se optužuje. </a:t>
            </a:r>
            <a:endParaRPr lang="hr-HR" smtClean="0"/>
          </a:p>
        </p:txBody>
      </p:sp>
    </p:spTree>
    <p:extLst>
      <p:ext uri="{BB962C8B-B14F-4D97-AF65-F5344CB8AC3E}">
        <p14:creationId xmlns:p14="http://schemas.microsoft.com/office/powerpoint/2010/main" val="27506043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eaLnBrk="1" hangingPunct="1"/>
            <a:r>
              <a:rPr lang="hr-HR" smtClean="0"/>
              <a:t>Sadržaj presude</a:t>
            </a:r>
          </a:p>
        </p:txBody>
      </p:sp>
      <p:sp>
        <p:nvSpPr>
          <p:cNvPr id="13315" name="Rectangle 3"/>
          <p:cNvSpPr>
            <a:spLocks noGrp="1" noChangeArrowheads="1"/>
          </p:cNvSpPr>
          <p:nvPr>
            <p:ph type="body" idx="1"/>
          </p:nvPr>
        </p:nvSpPr>
        <p:spPr/>
        <p:txBody>
          <a:bodyPr/>
          <a:lstStyle/>
          <a:p>
            <a:pPr eaLnBrk="1" hangingPunct="1"/>
            <a:r>
              <a:rPr lang="en-US" smtClean="0"/>
              <a:t>Pisano izrađena presuda mora potpuno odgovarati presudi koja je objavljena. </a:t>
            </a:r>
            <a:endParaRPr lang="hr-HR" smtClean="0"/>
          </a:p>
          <a:p>
            <a:pPr eaLnBrk="1" hangingPunct="1"/>
            <a:endParaRPr lang="hr-HR" smtClean="0"/>
          </a:p>
          <a:p>
            <a:pPr eaLnBrk="1" hangingPunct="1"/>
            <a:r>
              <a:rPr lang="en-US" smtClean="0"/>
              <a:t>Presuda mora imati uvod, izreku i obrazloženje.</a:t>
            </a:r>
            <a:endParaRPr lang="hr-HR" smtClean="0"/>
          </a:p>
        </p:txBody>
      </p:sp>
    </p:spTree>
    <p:extLst>
      <p:ext uri="{BB962C8B-B14F-4D97-AF65-F5344CB8AC3E}">
        <p14:creationId xmlns:p14="http://schemas.microsoft.com/office/powerpoint/2010/main" val="855310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eaLnBrk="1" hangingPunct="1"/>
            <a:r>
              <a:rPr lang="en-US" smtClean="0"/>
              <a:t>Uvod presude sadrži:</a:t>
            </a:r>
            <a:endParaRPr lang="hr-HR" smtClean="0"/>
          </a:p>
        </p:txBody>
      </p:sp>
      <p:sp>
        <p:nvSpPr>
          <p:cNvPr id="14339" name="Rectangle 3"/>
          <p:cNvSpPr>
            <a:spLocks noGrp="1" noChangeArrowheads="1"/>
          </p:cNvSpPr>
          <p:nvPr>
            <p:ph type="body" idx="1"/>
          </p:nvPr>
        </p:nvSpPr>
        <p:spPr/>
        <p:txBody>
          <a:bodyPr>
            <a:normAutofit lnSpcReduction="10000"/>
          </a:bodyPr>
          <a:lstStyle/>
          <a:p>
            <a:pPr eaLnBrk="1" hangingPunct="1">
              <a:lnSpc>
                <a:spcPct val="80000"/>
              </a:lnSpc>
            </a:pPr>
            <a:r>
              <a:rPr lang="en-US" sz="2400"/>
              <a:t>naznačenje da se presuda izriče u ime F</a:t>
            </a:r>
            <a:r>
              <a:rPr lang="hr-HR" sz="2400"/>
              <a:t>BiH</a:t>
            </a:r>
            <a:r>
              <a:rPr lang="en-US" sz="2400"/>
              <a:t>, </a:t>
            </a:r>
            <a:endParaRPr lang="hr-HR" sz="2400"/>
          </a:p>
          <a:p>
            <a:pPr eaLnBrk="1" hangingPunct="1">
              <a:lnSpc>
                <a:spcPct val="80000"/>
              </a:lnSpc>
            </a:pPr>
            <a:r>
              <a:rPr lang="en-US" sz="2400"/>
              <a:t>naziv suda, </a:t>
            </a:r>
            <a:endParaRPr lang="hr-HR" sz="2400"/>
          </a:p>
          <a:p>
            <a:pPr eaLnBrk="1" hangingPunct="1">
              <a:lnSpc>
                <a:spcPct val="80000"/>
              </a:lnSpc>
            </a:pPr>
            <a:r>
              <a:rPr lang="en-US" sz="2400"/>
              <a:t>ime i prezime predsjednika</a:t>
            </a:r>
            <a:r>
              <a:rPr lang="hr-HR" sz="2400"/>
              <a:t>,</a:t>
            </a:r>
            <a:r>
              <a:rPr lang="en-US" sz="2400"/>
              <a:t> članova vijeća</a:t>
            </a:r>
            <a:r>
              <a:rPr lang="hr-HR" sz="2400"/>
              <a:t>,</a:t>
            </a:r>
            <a:r>
              <a:rPr lang="en-US" sz="2400"/>
              <a:t>zapisničara, </a:t>
            </a:r>
            <a:endParaRPr lang="hr-HR" sz="2400"/>
          </a:p>
          <a:p>
            <a:pPr eaLnBrk="1" hangingPunct="1">
              <a:lnSpc>
                <a:spcPct val="80000"/>
              </a:lnSpc>
            </a:pPr>
            <a:r>
              <a:rPr lang="en-US" sz="2400"/>
              <a:t>ime i prezime optuženog, </a:t>
            </a:r>
            <a:endParaRPr lang="hr-HR" sz="2400"/>
          </a:p>
          <a:p>
            <a:pPr eaLnBrk="1" hangingPunct="1">
              <a:lnSpc>
                <a:spcPct val="80000"/>
              </a:lnSpc>
            </a:pPr>
            <a:r>
              <a:rPr lang="en-US" sz="2400"/>
              <a:t>krivično djelo za koje je optužen </a:t>
            </a:r>
            <a:endParaRPr lang="hr-HR" sz="2400"/>
          </a:p>
          <a:p>
            <a:pPr eaLnBrk="1" hangingPunct="1">
              <a:lnSpc>
                <a:spcPct val="80000"/>
              </a:lnSpc>
            </a:pPr>
            <a:r>
              <a:rPr lang="en-US" sz="2400"/>
              <a:t>da li je bio prisutan na glavnom pretresu, </a:t>
            </a:r>
            <a:endParaRPr lang="hr-HR" sz="2400"/>
          </a:p>
          <a:p>
            <a:pPr eaLnBrk="1" hangingPunct="1">
              <a:lnSpc>
                <a:spcPct val="80000"/>
              </a:lnSpc>
            </a:pPr>
            <a:r>
              <a:rPr lang="en-US" sz="2400"/>
              <a:t>dan glavnog pretresa i da li je glavni pretres bio javan, ime i prezime tužitelja, </a:t>
            </a:r>
            <a:endParaRPr lang="hr-HR" sz="2400"/>
          </a:p>
          <a:p>
            <a:pPr eaLnBrk="1" hangingPunct="1">
              <a:lnSpc>
                <a:spcPct val="80000"/>
              </a:lnSpc>
            </a:pPr>
            <a:r>
              <a:rPr lang="en-US" sz="2400"/>
              <a:t>ime i prezime branitelja, </a:t>
            </a:r>
            <a:endParaRPr lang="hr-HR" sz="2400"/>
          </a:p>
          <a:p>
            <a:pPr eaLnBrk="1" hangingPunct="1">
              <a:lnSpc>
                <a:spcPct val="80000"/>
              </a:lnSpc>
            </a:pPr>
            <a:r>
              <a:rPr lang="en-US" sz="2400"/>
              <a:t>ime i prezime zakonskog zastupnika i punomoćnika koji su bili prisutni na glavnom pretresu i </a:t>
            </a:r>
            <a:endParaRPr lang="hr-HR" sz="2400"/>
          </a:p>
          <a:p>
            <a:pPr eaLnBrk="1" hangingPunct="1">
              <a:lnSpc>
                <a:spcPct val="80000"/>
              </a:lnSpc>
            </a:pPr>
            <a:r>
              <a:rPr lang="en-US" sz="2400"/>
              <a:t>dan objavljivanja izrečene presude. </a:t>
            </a:r>
            <a:endParaRPr lang="hr-HR" sz="2400"/>
          </a:p>
        </p:txBody>
      </p:sp>
    </p:spTree>
    <p:extLst>
      <p:ext uri="{BB962C8B-B14F-4D97-AF65-F5344CB8AC3E}">
        <p14:creationId xmlns:p14="http://schemas.microsoft.com/office/powerpoint/2010/main" val="22415247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eaLnBrk="1" hangingPunct="1"/>
            <a:r>
              <a:rPr lang="en-US" smtClean="0"/>
              <a:t>Izreka presude sadrži</a:t>
            </a:r>
            <a:r>
              <a:rPr lang="hr-HR" smtClean="0"/>
              <a:t>:</a:t>
            </a:r>
          </a:p>
        </p:txBody>
      </p:sp>
      <p:sp>
        <p:nvSpPr>
          <p:cNvPr id="15363" name="Rectangle 3"/>
          <p:cNvSpPr>
            <a:spLocks noGrp="1" noChangeArrowheads="1"/>
          </p:cNvSpPr>
          <p:nvPr>
            <p:ph type="body" idx="1"/>
          </p:nvPr>
        </p:nvSpPr>
        <p:spPr/>
        <p:txBody>
          <a:bodyPr/>
          <a:lstStyle/>
          <a:p>
            <a:pPr eaLnBrk="1" hangingPunct="1">
              <a:lnSpc>
                <a:spcPct val="90000"/>
              </a:lnSpc>
            </a:pPr>
            <a:r>
              <a:rPr lang="hr-HR" dirty="0" smtClean="0"/>
              <a:t>lične</a:t>
            </a:r>
            <a:r>
              <a:rPr lang="en-US" dirty="0" smtClean="0"/>
              <a:t> </a:t>
            </a:r>
            <a:r>
              <a:rPr lang="en-US" dirty="0" err="1" smtClean="0"/>
              <a:t>podatke</a:t>
            </a:r>
            <a:r>
              <a:rPr lang="en-US" dirty="0" smtClean="0"/>
              <a:t> o </a:t>
            </a:r>
            <a:r>
              <a:rPr lang="en-US" dirty="0" err="1" smtClean="0"/>
              <a:t>optuženom</a:t>
            </a:r>
            <a:r>
              <a:rPr lang="en-US" dirty="0" smtClean="0"/>
              <a:t> </a:t>
            </a:r>
            <a:endParaRPr lang="hr-HR" dirty="0" smtClean="0"/>
          </a:p>
          <a:p>
            <a:pPr eaLnBrk="1" hangingPunct="1">
              <a:lnSpc>
                <a:spcPct val="90000"/>
              </a:lnSpc>
            </a:pPr>
            <a:r>
              <a:rPr lang="en-US" dirty="0" err="1" smtClean="0"/>
              <a:t>odluku</a:t>
            </a:r>
            <a:r>
              <a:rPr lang="en-US" dirty="0" smtClean="0"/>
              <a:t> </a:t>
            </a:r>
            <a:r>
              <a:rPr lang="en-US" dirty="0" err="1" smtClean="0"/>
              <a:t>kojom</a:t>
            </a:r>
            <a:r>
              <a:rPr lang="en-US" dirty="0" smtClean="0"/>
              <a:t> se </a:t>
            </a:r>
            <a:r>
              <a:rPr lang="en-US" dirty="0" err="1" smtClean="0"/>
              <a:t>optuženi</a:t>
            </a:r>
            <a:r>
              <a:rPr lang="en-US" dirty="0" smtClean="0"/>
              <a:t> </a:t>
            </a:r>
            <a:r>
              <a:rPr lang="en-US" b="1" dirty="0" err="1" smtClean="0"/>
              <a:t>oglašava</a:t>
            </a:r>
            <a:r>
              <a:rPr lang="en-US" b="1" dirty="0" smtClean="0"/>
              <a:t> </a:t>
            </a:r>
            <a:r>
              <a:rPr lang="en-US" b="1" dirty="0" err="1" smtClean="0"/>
              <a:t>krivim</a:t>
            </a:r>
            <a:r>
              <a:rPr lang="en-US" dirty="0" smtClean="0"/>
              <a:t> </a:t>
            </a:r>
            <a:r>
              <a:rPr lang="en-US" dirty="0" err="1" smtClean="0"/>
              <a:t>ili</a:t>
            </a:r>
            <a:r>
              <a:rPr lang="en-US" dirty="0" smtClean="0"/>
              <a:t> </a:t>
            </a:r>
            <a:r>
              <a:rPr lang="en-US" i="1" dirty="0" err="1" smtClean="0"/>
              <a:t>kojom</a:t>
            </a:r>
            <a:r>
              <a:rPr lang="en-US" i="1" dirty="0" smtClean="0"/>
              <a:t> se </a:t>
            </a:r>
            <a:r>
              <a:rPr lang="en-US" i="1" dirty="0" err="1" smtClean="0"/>
              <a:t>oslobađa</a:t>
            </a:r>
            <a:r>
              <a:rPr lang="en-US" i="1" dirty="0" smtClean="0"/>
              <a:t> od </a:t>
            </a:r>
            <a:r>
              <a:rPr lang="en-US" i="1" dirty="0" err="1" smtClean="0"/>
              <a:t>optužbe</a:t>
            </a:r>
            <a:r>
              <a:rPr lang="en-US" dirty="0" smtClean="0"/>
              <a:t> </a:t>
            </a:r>
            <a:r>
              <a:rPr lang="en-US" dirty="0" err="1" smtClean="0"/>
              <a:t>ili</a:t>
            </a:r>
            <a:r>
              <a:rPr lang="en-US" dirty="0" smtClean="0"/>
              <a:t> </a:t>
            </a:r>
            <a:r>
              <a:rPr lang="en-US" u="sng" dirty="0" err="1" smtClean="0"/>
              <a:t>kojom</a:t>
            </a:r>
            <a:r>
              <a:rPr lang="en-US" u="sng" dirty="0" smtClean="0"/>
              <a:t> se </a:t>
            </a:r>
            <a:r>
              <a:rPr lang="en-US" u="sng" dirty="0" err="1" smtClean="0"/>
              <a:t>optužba</a:t>
            </a:r>
            <a:r>
              <a:rPr lang="en-US" u="sng" dirty="0" smtClean="0"/>
              <a:t> </a:t>
            </a:r>
            <a:r>
              <a:rPr lang="en-US" u="sng" dirty="0" err="1" smtClean="0"/>
              <a:t>odbija</a:t>
            </a:r>
            <a:r>
              <a:rPr lang="bs-Latn-BA" dirty="0" smtClean="0"/>
              <a:t> (u zavisnosti od toga koja je presuda donesena)</a:t>
            </a:r>
            <a:endParaRPr lang="hr-HR" u="sng" dirty="0" smtClean="0"/>
          </a:p>
          <a:p>
            <a:pPr eaLnBrk="1" hangingPunct="1">
              <a:lnSpc>
                <a:spcPct val="90000"/>
              </a:lnSpc>
            </a:pPr>
            <a:r>
              <a:rPr lang="en-US" dirty="0" err="1" smtClean="0"/>
              <a:t>opis</a:t>
            </a:r>
            <a:r>
              <a:rPr lang="en-US" dirty="0" smtClean="0"/>
              <a:t> </a:t>
            </a:r>
            <a:r>
              <a:rPr lang="en-US" dirty="0" err="1" smtClean="0"/>
              <a:t>djela</a:t>
            </a:r>
            <a:r>
              <a:rPr lang="en-US" dirty="0" smtClean="0"/>
              <a:t> za </a:t>
            </a:r>
            <a:r>
              <a:rPr lang="en-US" dirty="0" err="1" smtClean="0"/>
              <a:t>koje</a:t>
            </a:r>
            <a:r>
              <a:rPr lang="en-US" dirty="0" smtClean="0"/>
              <a:t> je </a:t>
            </a:r>
            <a:r>
              <a:rPr lang="en-US" dirty="0" err="1" smtClean="0"/>
              <a:t>optužen</a:t>
            </a:r>
            <a:r>
              <a:rPr lang="en-US" dirty="0" smtClean="0"/>
              <a:t> </a:t>
            </a:r>
            <a:endParaRPr lang="hr-HR" dirty="0" smtClean="0"/>
          </a:p>
          <a:p>
            <a:pPr eaLnBrk="1" hangingPunct="1">
              <a:lnSpc>
                <a:spcPct val="90000"/>
              </a:lnSpc>
            </a:pPr>
            <a:r>
              <a:rPr lang="en-US" dirty="0" err="1" smtClean="0"/>
              <a:t>odluk</a:t>
            </a:r>
            <a:r>
              <a:rPr lang="hr-HR" dirty="0" smtClean="0"/>
              <a:t>a</a:t>
            </a:r>
            <a:r>
              <a:rPr lang="en-US" dirty="0" smtClean="0"/>
              <a:t> o </a:t>
            </a:r>
            <a:r>
              <a:rPr lang="en-US" dirty="0" err="1" smtClean="0"/>
              <a:t>troškovima</a:t>
            </a:r>
            <a:r>
              <a:rPr lang="en-US" dirty="0" smtClean="0"/>
              <a:t> </a:t>
            </a:r>
            <a:r>
              <a:rPr lang="en-US" dirty="0" err="1" smtClean="0"/>
              <a:t>krivičnog</a:t>
            </a:r>
            <a:r>
              <a:rPr lang="en-US" dirty="0" smtClean="0"/>
              <a:t> </a:t>
            </a:r>
            <a:r>
              <a:rPr lang="en-US" dirty="0" err="1" smtClean="0"/>
              <a:t>postupka</a:t>
            </a:r>
            <a:r>
              <a:rPr lang="en-US" dirty="0" smtClean="0"/>
              <a:t> </a:t>
            </a:r>
            <a:endParaRPr lang="hr-HR" dirty="0" smtClean="0"/>
          </a:p>
          <a:p>
            <a:pPr eaLnBrk="1" hangingPunct="1">
              <a:lnSpc>
                <a:spcPct val="90000"/>
              </a:lnSpc>
            </a:pPr>
            <a:r>
              <a:rPr lang="hr-HR" dirty="0" smtClean="0"/>
              <a:t>odluka o</a:t>
            </a:r>
            <a:r>
              <a:rPr lang="en-US" dirty="0" smtClean="0"/>
              <a:t> </a:t>
            </a:r>
            <a:r>
              <a:rPr lang="en-US" dirty="0" err="1" smtClean="0"/>
              <a:t>imovinskopravnom</a:t>
            </a:r>
            <a:r>
              <a:rPr lang="en-US" dirty="0" smtClean="0"/>
              <a:t> </a:t>
            </a:r>
            <a:r>
              <a:rPr lang="en-US" dirty="0" err="1" smtClean="0"/>
              <a:t>zahtjevu</a:t>
            </a:r>
            <a:endParaRPr lang="hr-HR" dirty="0" smtClean="0"/>
          </a:p>
        </p:txBody>
      </p:sp>
    </p:spTree>
    <p:extLst>
      <p:ext uri="{BB962C8B-B14F-4D97-AF65-F5344CB8AC3E}">
        <p14:creationId xmlns:p14="http://schemas.microsoft.com/office/powerpoint/2010/main" val="23387961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algn="ctr" eaLnBrk="1" hangingPunct="1"/>
            <a:r>
              <a:rPr lang="en-US" sz="3800"/>
              <a:t>U presudi kojom se optuženi oglašava krivim, sud će izreći: </a:t>
            </a:r>
            <a:br>
              <a:rPr lang="en-US" sz="3800"/>
            </a:br>
            <a:endParaRPr lang="hr-HR" sz="3800"/>
          </a:p>
        </p:txBody>
      </p:sp>
      <p:sp>
        <p:nvSpPr>
          <p:cNvPr id="16387" name="Rectangle 3"/>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en-US" sz="2000"/>
              <a:t>a) za koje se krivično djelo optuženik oglašava krivim, uz navođenje činjenica i okolnosti koje čine obilježja krivičnog djela, kao i onih od kojih ovisi primjena određene odredbe Krivičnog zakona,</a:t>
            </a:r>
          </a:p>
          <a:p>
            <a:pPr eaLnBrk="1" hangingPunct="1">
              <a:lnSpc>
                <a:spcPct val="80000"/>
              </a:lnSpc>
              <a:buFont typeface="Wingdings" panose="05000000000000000000" pitchFamily="2" charset="2"/>
              <a:buNone/>
            </a:pPr>
            <a:r>
              <a:rPr lang="en-US" sz="2000"/>
              <a:t>b) zakonski naziv krivičnog djela i koje su odredbe Krivičnog zakona primijenjene,</a:t>
            </a:r>
          </a:p>
          <a:p>
            <a:pPr eaLnBrk="1" hangingPunct="1">
              <a:lnSpc>
                <a:spcPct val="80000"/>
              </a:lnSpc>
              <a:buFont typeface="Wingdings" panose="05000000000000000000" pitchFamily="2" charset="2"/>
              <a:buNone/>
            </a:pPr>
            <a:r>
              <a:rPr lang="en-US" sz="2000"/>
              <a:t>c) kakva se kazna izriče optuženom ili se po odredbama Krivičnog zakona oslobađa od kazne,</a:t>
            </a:r>
          </a:p>
          <a:p>
            <a:pPr eaLnBrk="1" hangingPunct="1">
              <a:lnSpc>
                <a:spcPct val="80000"/>
              </a:lnSpc>
              <a:buFont typeface="Wingdings" panose="05000000000000000000" pitchFamily="2" charset="2"/>
              <a:buNone/>
            </a:pPr>
            <a:r>
              <a:rPr lang="en-US" sz="2000"/>
              <a:t>d) odluku o uvjetnoj osudi,</a:t>
            </a:r>
          </a:p>
          <a:p>
            <a:pPr eaLnBrk="1" hangingPunct="1">
              <a:lnSpc>
                <a:spcPct val="80000"/>
              </a:lnSpc>
              <a:buFont typeface="Wingdings" panose="05000000000000000000" pitchFamily="2" charset="2"/>
              <a:buNone/>
            </a:pPr>
            <a:r>
              <a:rPr lang="en-US" sz="2000"/>
              <a:t>e) odluku o mjerama sigurnosti, o oduzimanju imovinske koristi i odluku o vraćanju predmeta (član 88.) ako predmeti do tada nisu vraćeni vlasniku, odnosno držatelju,</a:t>
            </a:r>
          </a:p>
          <a:p>
            <a:pPr eaLnBrk="1" hangingPunct="1">
              <a:lnSpc>
                <a:spcPct val="80000"/>
              </a:lnSpc>
              <a:buFont typeface="Wingdings" panose="05000000000000000000" pitchFamily="2" charset="2"/>
              <a:buNone/>
            </a:pPr>
            <a:r>
              <a:rPr lang="en-US" sz="2000"/>
              <a:t>f) odluku o uračunavanju pritvora ili već izdržane kazne,</a:t>
            </a:r>
          </a:p>
          <a:p>
            <a:pPr eaLnBrk="1" hangingPunct="1">
              <a:lnSpc>
                <a:spcPct val="80000"/>
              </a:lnSpc>
              <a:buFont typeface="Wingdings" panose="05000000000000000000" pitchFamily="2" charset="2"/>
              <a:buNone/>
            </a:pPr>
            <a:r>
              <a:rPr lang="en-US" sz="2000"/>
              <a:t>g) odluku o troškovima krivičnog postupka, o imovinskopravnom zahtjevu, kao i o tome da se pravomoćna presuda ima objaviti putem sredstava javnog informiranja.</a:t>
            </a:r>
            <a:endParaRPr lang="hr-HR" sz="2000"/>
          </a:p>
        </p:txBody>
      </p:sp>
    </p:spTree>
    <p:extLst>
      <p:ext uri="{BB962C8B-B14F-4D97-AF65-F5344CB8AC3E}">
        <p14:creationId xmlns:p14="http://schemas.microsoft.com/office/powerpoint/2010/main" val="20350143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algn="ctr"/>
            <a:r>
              <a:rPr lang="bs-Latn-BA" sz="3600" dirty="0"/>
              <a:t>U obrazloženju presude </a:t>
            </a:r>
            <a:r>
              <a:rPr lang="bs-Latn-BA" sz="3600" dirty="0" smtClean="0"/>
              <a:t>sud </a:t>
            </a:r>
            <a:r>
              <a:rPr lang="bs-Latn-BA" sz="3600" dirty="0"/>
              <a:t>će iznijeti razloge za svaku tačku presude</a:t>
            </a:r>
          </a:p>
        </p:txBody>
      </p:sp>
      <p:sp>
        <p:nvSpPr>
          <p:cNvPr id="17411" name="Content Placeholder 2"/>
          <p:cNvSpPr>
            <a:spLocks noGrp="1"/>
          </p:cNvSpPr>
          <p:nvPr>
            <p:ph idx="1"/>
          </p:nvPr>
        </p:nvSpPr>
        <p:spPr/>
        <p:txBody>
          <a:bodyPr/>
          <a:lstStyle/>
          <a:p>
            <a:endParaRPr lang="bs-Latn-BA" smtClean="0"/>
          </a:p>
          <a:p>
            <a:pPr algn="ctr"/>
            <a:r>
              <a:rPr lang="bs-Latn-BA" sz="2000"/>
              <a:t>Sud će određeno i potpuno iznijeti koje činjenice i iz kojih razloga uzima kao dokazane ili nedokazane, dajući naročito ocjenu vjerodostojnosti protivrječnih dokaza, iz kojih razloga nije uvažio pojedine prijedloge stranaka, iz kojih razloga je odlučio da se ne sasluša neposredno svjedok ili vještak čiji je iskaz pročitan, kojim razlozima se rukovodio pri rješavanju pravnih pitanja, a naročito pri utvrđivanju da li postoji krivično djelo i krivična odgovornost optuženog i pri primjenjivanju određenih odredaba krivičnog zakona na optuženog i njegovo djelo. </a:t>
            </a:r>
          </a:p>
        </p:txBody>
      </p:sp>
    </p:spTree>
    <p:extLst>
      <p:ext uri="{BB962C8B-B14F-4D97-AF65-F5344CB8AC3E}">
        <p14:creationId xmlns:p14="http://schemas.microsoft.com/office/powerpoint/2010/main" val="3237463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normAutofit lnSpcReduction="10000"/>
          </a:bodyPr>
          <a:lstStyle/>
          <a:p>
            <a:pPr marL="0" indent="0" algn="ctr">
              <a:buNone/>
            </a:pPr>
            <a:r>
              <a:rPr lang="hr-HR" dirty="0" smtClean="0">
                <a:solidFill>
                  <a:srgbClr val="FF0000"/>
                </a:solidFill>
              </a:rPr>
              <a:t>Prema ZKP: glavni </a:t>
            </a:r>
            <a:r>
              <a:rPr lang="hr-HR" dirty="0">
                <a:solidFill>
                  <a:srgbClr val="FF0000"/>
                </a:solidFill>
              </a:rPr>
              <a:t>pretres obuhvata procesne norme o pretpretresnom ročištu, načelu javnosti, pretpostavkama za njegovo održavanje, odlaganju i prekidanju, te njegovom započinjanju u pravnom smislu i toku dokaznog </a:t>
            </a:r>
            <a:r>
              <a:rPr lang="hr-HR" dirty="0" smtClean="0">
                <a:solidFill>
                  <a:srgbClr val="FF0000"/>
                </a:solidFill>
              </a:rPr>
              <a:t>postupka</a:t>
            </a:r>
            <a:endParaRPr lang="bs-Latn-BA" dirty="0">
              <a:solidFill>
                <a:srgbClr val="FF0000"/>
              </a:solidFill>
            </a:endParaRPr>
          </a:p>
          <a:p>
            <a:pPr marL="0" indent="0" algn="ctr">
              <a:buNone/>
            </a:pPr>
            <a:endParaRPr lang="bs-Latn-BA" dirty="0" smtClean="0"/>
          </a:p>
          <a:p>
            <a:pPr marL="0" indent="0" algn="ctr">
              <a:buNone/>
            </a:pPr>
            <a:r>
              <a:rPr lang="bs-Latn-BA" dirty="0">
                <a:solidFill>
                  <a:schemeClr val="accent5"/>
                </a:solidFill>
              </a:rPr>
              <a:t>o</a:t>
            </a:r>
            <a:r>
              <a:rPr lang="bs-Latn-BA" dirty="0" smtClean="0">
                <a:solidFill>
                  <a:schemeClr val="accent5"/>
                </a:solidFill>
              </a:rPr>
              <a:t>snovna načela; zakonski tok glavnog pretresa; </a:t>
            </a:r>
            <a:r>
              <a:rPr lang="hr-HR" dirty="0" smtClean="0">
                <a:solidFill>
                  <a:schemeClr val="accent5"/>
                </a:solidFill>
              </a:rPr>
              <a:t>nakon </a:t>
            </a:r>
            <a:r>
              <a:rPr lang="hr-HR" dirty="0">
                <a:solidFill>
                  <a:schemeClr val="accent5"/>
                </a:solidFill>
              </a:rPr>
              <a:t>reformi krivičnog zakonodavstva tokom 2003. godine, u ovom stadiju krivičnog postupka uočljiv je trend slabljenja inkvizicione maksime i jačanje načela kontradiktornosti i nekih drugih elemenata koji su više svojstveni akuzatorskom sistemu, nego inkvizitorskoj koncepciji glavnog </a:t>
            </a:r>
            <a:r>
              <a:rPr lang="hr-HR" dirty="0" smtClean="0">
                <a:solidFill>
                  <a:schemeClr val="accent5"/>
                </a:solidFill>
              </a:rPr>
              <a:t>pretresa; rukovođenje glavnim pretresom </a:t>
            </a:r>
            <a:endParaRPr lang="bs-Latn-BA" dirty="0">
              <a:solidFill>
                <a:schemeClr val="accent5"/>
              </a:solidFill>
            </a:endParaRPr>
          </a:p>
        </p:txBody>
      </p:sp>
    </p:spTree>
    <p:extLst>
      <p:ext uri="{BB962C8B-B14F-4D97-AF65-F5344CB8AC3E}">
        <p14:creationId xmlns:p14="http://schemas.microsoft.com/office/powerpoint/2010/main" val="14416008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endParaRPr lang="bs-Latn-BA" smtClean="0"/>
          </a:p>
        </p:txBody>
      </p:sp>
      <p:sp>
        <p:nvSpPr>
          <p:cNvPr id="18435" name="Content Placeholder 2"/>
          <p:cNvSpPr>
            <a:spLocks noGrp="1"/>
          </p:cNvSpPr>
          <p:nvPr>
            <p:ph idx="1"/>
          </p:nvPr>
        </p:nvSpPr>
        <p:spPr/>
        <p:txBody>
          <a:bodyPr/>
          <a:lstStyle/>
          <a:p>
            <a:pPr algn="ctr"/>
            <a:r>
              <a:rPr lang="bs-Latn-BA" dirty="0"/>
              <a:t>Ako je optuženom izrečena kazna, u obrazloženju će se navesti koje je okolnosti </a:t>
            </a:r>
            <a:r>
              <a:rPr lang="bs-Latn-BA" dirty="0" smtClean="0"/>
              <a:t>sud </a:t>
            </a:r>
            <a:r>
              <a:rPr lang="bs-Latn-BA" dirty="0"/>
              <a:t>uzeo u obzir pri </a:t>
            </a:r>
            <a:r>
              <a:rPr lang="bs-Latn-BA" dirty="0" err="1"/>
              <a:t>odmjeravanju</a:t>
            </a:r>
            <a:r>
              <a:rPr lang="bs-Latn-BA" dirty="0"/>
              <a:t> kazne. Sud će posebno obrazložiti kojim se razlozima rukovodio pri odluci da kaznu treba ublažiti ili optuženog osloboditi od kazne ili izreći </a:t>
            </a:r>
            <a:r>
              <a:rPr lang="bs-Latn-BA" dirty="0" err="1"/>
              <a:t>uvjetnu</a:t>
            </a:r>
            <a:r>
              <a:rPr lang="bs-Latn-BA" dirty="0"/>
              <a:t> osudu ili da treba izreći mjeru sigurnosti ili oduzimanje imovinske koristi. </a:t>
            </a:r>
          </a:p>
        </p:txBody>
      </p:sp>
    </p:spTree>
    <p:extLst>
      <p:ext uri="{BB962C8B-B14F-4D97-AF65-F5344CB8AC3E}">
        <p14:creationId xmlns:p14="http://schemas.microsoft.com/office/powerpoint/2010/main" val="39501635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endParaRPr lang="bs-Latn-BA" smtClean="0"/>
          </a:p>
        </p:txBody>
      </p:sp>
      <p:sp>
        <p:nvSpPr>
          <p:cNvPr id="3" name="Content Placeholder 2"/>
          <p:cNvSpPr>
            <a:spLocks noGrp="1"/>
          </p:cNvSpPr>
          <p:nvPr>
            <p:ph idx="1"/>
          </p:nvPr>
        </p:nvSpPr>
        <p:spPr/>
        <p:txBody>
          <a:bodyPr/>
          <a:lstStyle/>
          <a:p>
            <a:pPr marL="0" indent="0" algn="ctr">
              <a:buNone/>
              <a:defRPr/>
            </a:pPr>
            <a:r>
              <a:rPr lang="bs-Latn-BA" dirty="0" smtClean="0"/>
              <a:t>Ako se optuženi </a:t>
            </a:r>
            <a:r>
              <a:rPr lang="bs-Latn-BA" dirty="0" smtClean="0">
                <a:solidFill>
                  <a:srgbClr val="FF0000"/>
                </a:solidFill>
              </a:rPr>
              <a:t>oslobađa od optužbe</a:t>
            </a:r>
            <a:r>
              <a:rPr lang="bs-Latn-BA" dirty="0" smtClean="0"/>
              <a:t>, u obrazloženju će se naročito navesti iz kojih se razloga donosi ta presuda. </a:t>
            </a:r>
          </a:p>
          <a:p>
            <a:pPr marL="0" indent="0" algn="ctr">
              <a:buNone/>
              <a:defRPr/>
            </a:pPr>
            <a:endParaRPr lang="bs-Latn-BA" dirty="0"/>
          </a:p>
          <a:p>
            <a:pPr marL="0" indent="0" algn="ctr">
              <a:buNone/>
              <a:defRPr/>
            </a:pPr>
            <a:r>
              <a:rPr lang="bs-Latn-BA" dirty="0">
                <a:solidFill>
                  <a:srgbClr val="7030A0"/>
                </a:solidFill>
              </a:rPr>
              <a:t>U obrazloženju presude kojom se </a:t>
            </a:r>
            <a:r>
              <a:rPr lang="bs-Latn-BA" dirty="0">
                <a:solidFill>
                  <a:srgbClr val="FF0000"/>
                </a:solidFill>
              </a:rPr>
              <a:t>optužba </a:t>
            </a:r>
            <a:r>
              <a:rPr lang="bs-Latn-BA" dirty="0" smtClean="0">
                <a:solidFill>
                  <a:srgbClr val="FF0000"/>
                </a:solidFill>
              </a:rPr>
              <a:t>odbija, </a:t>
            </a:r>
            <a:r>
              <a:rPr lang="bs-Latn-BA" dirty="0" smtClean="0">
                <a:solidFill>
                  <a:srgbClr val="7030A0"/>
                </a:solidFill>
              </a:rPr>
              <a:t>sud </a:t>
            </a:r>
            <a:r>
              <a:rPr lang="bs-Latn-BA" dirty="0">
                <a:solidFill>
                  <a:srgbClr val="7030A0"/>
                </a:solidFill>
              </a:rPr>
              <a:t>se neće upuštati u ocjenu glavne stvari, nego će se ograničiti samo na razloge za odbijanje optužbe. </a:t>
            </a:r>
          </a:p>
          <a:p>
            <a:pPr marL="0" indent="0" algn="ctr">
              <a:buNone/>
              <a:defRPr/>
            </a:pPr>
            <a:endParaRPr lang="bs-Latn-BA" dirty="0" smtClean="0"/>
          </a:p>
          <a:p>
            <a:pPr>
              <a:defRPr/>
            </a:pPr>
            <a:endParaRPr lang="bs-Latn-BA" dirty="0" smtClean="0"/>
          </a:p>
          <a:p>
            <a:pPr>
              <a:defRPr/>
            </a:pPr>
            <a:endParaRPr lang="bs-Latn-BA" dirty="0"/>
          </a:p>
        </p:txBody>
      </p:sp>
    </p:spTree>
    <p:extLst>
      <p:ext uri="{BB962C8B-B14F-4D97-AF65-F5344CB8AC3E}">
        <p14:creationId xmlns:p14="http://schemas.microsoft.com/office/powerpoint/2010/main" val="2980124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hr-HR" b="1" dirty="0"/>
              <a:t>Pretpretresno </a:t>
            </a:r>
            <a:r>
              <a:rPr lang="hr-HR" b="1" dirty="0" smtClean="0"/>
              <a:t>ročište </a:t>
            </a:r>
            <a:r>
              <a:rPr lang="hr-HR" dirty="0" smtClean="0"/>
              <a:t>(</a:t>
            </a:r>
            <a:r>
              <a:rPr lang="hr-HR" b="1" dirty="0" smtClean="0"/>
              <a:t>ne zaboravi</a:t>
            </a:r>
            <a:r>
              <a:rPr lang="hr-HR" dirty="0" smtClean="0"/>
              <a:t>: cilj, osnovne specifičnosti u BiH!)</a:t>
            </a:r>
            <a:r>
              <a:rPr lang="bs-Latn-BA" dirty="0"/>
              <a:t/>
            </a:r>
            <a:br>
              <a:rPr lang="bs-Latn-BA" dirty="0"/>
            </a:br>
            <a:endParaRPr lang="bs-Latn-BA" dirty="0"/>
          </a:p>
        </p:txBody>
      </p:sp>
      <p:sp>
        <p:nvSpPr>
          <p:cNvPr id="3" name="Content Placeholder 2"/>
          <p:cNvSpPr>
            <a:spLocks noGrp="1"/>
          </p:cNvSpPr>
          <p:nvPr>
            <p:ph idx="1"/>
          </p:nvPr>
        </p:nvSpPr>
        <p:spPr/>
        <p:txBody>
          <a:bodyPr>
            <a:normAutofit lnSpcReduction="10000"/>
          </a:bodyPr>
          <a:lstStyle/>
          <a:p>
            <a:pPr fontAlgn="ctr"/>
            <a:r>
              <a:rPr lang="hr-HR" dirty="0"/>
              <a:t>Održavanje pretpretresnog ročišta specifično je u onim procesnim sistemima gdje je inicijativa za izvođenje dokaza u rukama stranaka i branioca. Zato je osnovna svrha preliminarnog ročišta da se glavni učesnici u krivičnom postupku (stranke i branilac) prije započinjanja glavnog pretresa izjasne u odnosu na dokaze koje planiraju izvesti na glavnom pretresu.</a:t>
            </a:r>
            <a:endParaRPr lang="bs-Latn-BA" dirty="0"/>
          </a:p>
          <a:p>
            <a:r>
              <a:rPr lang="hr-HR" dirty="0"/>
              <a:t>I naše procesno pravo predviđa, u toku priprema za glavni pretres, održavanje pretpretresnog ročišta. Naime, u toku priprema za glavni pretres sudija, odnosno predsjednik vijeća može održati ročište sa strankama i braniocem da bi se razmotrila pitanja koja su relevantna za glavni pretres (čl. 233a ZKP </a:t>
            </a:r>
            <a:r>
              <a:rPr lang="hr-HR" dirty="0" smtClean="0"/>
              <a:t>BiH).</a:t>
            </a:r>
            <a:endParaRPr lang="bs-Latn-BA" dirty="0"/>
          </a:p>
        </p:txBody>
      </p:sp>
    </p:spTree>
    <p:extLst>
      <p:ext uri="{BB962C8B-B14F-4D97-AF65-F5344CB8AC3E}">
        <p14:creationId xmlns:p14="http://schemas.microsoft.com/office/powerpoint/2010/main" val="2715850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hr-HR" sz="3600" b="1" dirty="0"/>
              <a:t>Glavni pretres se mora zakazati u roku od 30 dana od dana izjašnjavanja o krivnji, odnosno u roku od 60 dana ako to opravdavaju izuzetne okolnosti</a:t>
            </a:r>
            <a:endParaRPr lang="bs-Latn-BA" sz="3600" b="1"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hr-HR" dirty="0" smtClean="0"/>
              <a:t>Pretpostavke za održavanje glavnog pretresa:</a:t>
            </a:r>
          </a:p>
          <a:p>
            <a:pPr marL="0" indent="0">
              <a:buNone/>
            </a:pPr>
            <a:endParaRPr lang="hr-HR" dirty="0"/>
          </a:p>
          <a:p>
            <a:pPr>
              <a:buFont typeface="Wingdings" panose="05000000000000000000" pitchFamily="2" charset="2"/>
              <a:buChar char="ü"/>
            </a:pPr>
            <a:r>
              <a:rPr lang="hr-HR" dirty="0" smtClean="0"/>
              <a:t> </a:t>
            </a:r>
            <a:r>
              <a:rPr lang="hr-HR" dirty="0"/>
              <a:t>Pretpostavke za održavanje glavnog pretresa odnose se na prisustvo određenih krivičnoprocesnih subjekata. </a:t>
            </a:r>
            <a:endParaRPr lang="hr-HR" dirty="0" smtClean="0"/>
          </a:p>
          <a:p>
            <a:pPr>
              <a:buFont typeface="Wingdings" panose="05000000000000000000" pitchFamily="2" charset="2"/>
              <a:buChar char="ü"/>
            </a:pPr>
            <a:r>
              <a:rPr lang="hr-HR" dirty="0" smtClean="0"/>
              <a:t>Koji su to subjekti? I koje su posljedice njhivog nedolaska?</a:t>
            </a:r>
          </a:p>
          <a:p>
            <a:pPr>
              <a:buFont typeface="Wingdings" panose="05000000000000000000" pitchFamily="2" charset="2"/>
              <a:buChar char="ü"/>
            </a:pPr>
            <a:r>
              <a:rPr lang="hr-HR" dirty="0" smtClean="0">
                <a:solidFill>
                  <a:srgbClr val="FF0000"/>
                </a:solidFill>
              </a:rPr>
              <a:t>Potrebno je uočiti pravne posljedice</a:t>
            </a:r>
            <a:r>
              <a:rPr lang="hr-HR" dirty="0" smtClean="0"/>
              <a:t>: - po sam glavni pretres (odlaganje!), za subjekte (VSTV, novčano kažnjavanje, prinudno dovođenje, pritvor)</a:t>
            </a:r>
          </a:p>
          <a:p>
            <a:endParaRPr lang="bs-Latn-BA" dirty="0"/>
          </a:p>
        </p:txBody>
      </p:sp>
    </p:spTree>
    <p:extLst>
      <p:ext uri="{BB962C8B-B14F-4D97-AF65-F5344CB8AC3E}">
        <p14:creationId xmlns:p14="http://schemas.microsoft.com/office/powerpoint/2010/main" val="1173732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sr-Latn-CS" dirty="0" smtClean="0"/>
              <a:t>Otvaranje i početak glavnog pretresa</a:t>
            </a:r>
          </a:p>
        </p:txBody>
      </p:sp>
      <p:sp>
        <p:nvSpPr>
          <p:cNvPr id="4099" name="Rectangle 3"/>
          <p:cNvSpPr>
            <a:spLocks noGrp="1" noChangeArrowheads="1"/>
          </p:cNvSpPr>
          <p:nvPr>
            <p:ph type="body" idx="1"/>
          </p:nvPr>
        </p:nvSpPr>
        <p:spPr/>
        <p:txBody>
          <a:bodyPr>
            <a:normAutofit lnSpcReduction="10000"/>
          </a:bodyPr>
          <a:lstStyle/>
          <a:p>
            <a:pPr>
              <a:buFont typeface="Wingdings" panose="05000000000000000000" pitchFamily="2" charset="2"/>
              <a:buChar char="Ø"/>
            </a:pPr>
            <a:r>
              <a:rPr lang="hr-HR" dirty="0" smtClean="0"/>
              <a:t>Između otvaranja glavnog pretresa  i početka glavnog pretresa  preduzimaju se </a:t>
            </a:r>
            <a:r>
              <a:rPr lang="hr-HR" u="sng" dirty="0" smtClean="0"/>
              <a:t>radnje otvaranja glavnog pretresa</a:t>
            </a:r>
            <a:r>
              <a:rPr lang="hr-HR" dirty="0" smtClean="0"/>
              <a:t>: </a:t>
            </a:r>
            <a:r>
              <a:rPr lang="hr-HR" dirty="0"/>
              <a:t>– ulazak sudije, odnosno vijeća u sudnicu (čl. 256. ZKP BiH), – utvrđivanje uslova za održavanje glavnog pretresa (čl. 257. ZKP BiH), – utvrđivanje identiteta optuženog (čl. 258. st. 1. ZKP BiH), – potvrđivanje sastava vijeća i nadležnosti suda (čl. 258. st. 2. ZKP BiH), – davanje uputa svjedocima, vještacima i oštećenom (čl. 258. st. 3. i 4. ZKP BiH), – pouke optuženom (čl. 259. ZKP BiH). </a:t>
            </a:r>
            <a:r>
              <a:rPr lang="hr-HR" u="sng" dirty="0" smtClean="0"/>
              <a:t> </a:t>
            </a:r>
          </a:p>
          <a:p>
            <a:pPr marL="0" indent="0" eaLnBrk="1" hangingPunct="1">
              <a:buNone/>
            </a:pPr>
            <a:endParaRPr lang="hr-HR" u="sng" dirty="0" smtClean="0"/>
          </a:p>
          <a:p>
            <a:pPr marL="0" indent="0" algn="ctr" eaLnBrk="1" hangingPunct="1">
              <a:buNone/>
            </a:pPr>
            <a:r>
              <a:rPr lang="hr-HR" u="sng" dirty="0" smtClean="0"/>
              <a:t>Radnje otvaranja glavnog pretresa treba razlikovati od početka glavnog pretresa u pravnom smislu</a:t>
            </a:r>
          </a:p>
          <a:p>
            <a:pPr eaLnBrk="1" hangingPunct="1">
              <a:buFont typeface="Wingdings" panose="05000000000000000000" pitchFamily="2" charset="2"/>
              <a:buNone/>
            </a:pPr>
            <a:endParaRPr lang="hr-HR" dirty="0" smtClean="0"/>
          </a:p>
        </p:txBody>
      </p:sp>
    </p:spTree>
    <p:extLst>
      <p:ext uri="{BB962C8B-B14F-4D97-AF65-F5344CB8AC3E}">
        <p14:creationId xmlns:p14="http://schemas.microsoft.com/office/powerpoint/2010/main" val="4237806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a:t>Odlaganje i prekidanje glavnog pretresa</a:t>
            </a:r>
            <a:r>
              <a:rPr lang="bs-Latn-BA" dirty="0"/>
              <a:t/>
            </a:r>
            <a:br>
              <a:rPr lang="bs-Latn-BA" dirty="0"/>
            </a:br>
            <a:endParaRPr lang="bs-Latn-BA" dirty="0"/>
          </a:p>
        </p:txBody>
      </p:sp>
      <p:sp>
        <p:nvSpPr>
          <p:cNvPr id="3" name="Content Placeholder 2"/>
          <p:cNvSpPr>
            <a:spLocks noGrp="1"/>
          </p:cNvSpPr>
          <p:nvPr>
            <p:ph idx="1"/>
          </p:nvPr>
        </p:nvSpPr>
        <p:spPr/>
        <p:txBody>
          <a:bodyPr/>
          <a:lstStyle/>
          <a:p>
            <a:r>
              <a:rPr lang="hr-HR" dirty="0"/>
              <a:t>Prema načelu kontinuiteta glavnog pretresa, radnje na glavnom pretresu se moraju preduzimati u kontinuitetu, u smislu da slijede jedna za drugom, a presuda se izriče i objavljuje istog dana kada je završen glavni </a:t>
            </a:r>
            <a:r>
              <a:rPr lang="hr-HR" dirty="0" smtClean="0"/>
              <a:t>pretres.</a:t>
            </a:r>
          </a:p>
          <a:p>
            <a:r>
              <a:rPr lang="hr-HR" dirty="0" smtClean="0"/>
              <a:t>Odstupanja od načela kontinuiteta: u </a:t>
            </a:r>
            <a:r>
              <a:rPr lang="hr-HR" dirty="0"/>
              <a:t>slučaju </a:t>
            </a:r>
            <a:r>
              <a:rPr lang="hr-HR" dirty="0">
                <a:solidFill>
                  <a:srgbClr val="FF0000"/>
                </a:solidFill>
              </a:rPr>
              <a:t>prekida</a:t>
            </a:r>
            <a:r>
              <a:rPr lang="hr-HR" dirty="0"/>
              <a:t> kontinuitet postoji i pored zastoja s radnjama glavnog pretresa, a u slučaju </a:t>
            </a:r>
            <a:r>
              <a:rPr lang="hr-HR" dirty="0">
                <a:solidFill>
                  <a:srgbClr val="7030A0"/>
                </a:solidFill>
              </a:rPr>
              <a:t>odlaganja </a:t>
            </a:r>
            <a:r>
              <a:rPr lang="hr-HR" dirty="0"/>
              <a:t>situacija je drukčija i uzima se da postoji kontinuitet samo u zakonom predviđenim </a:t>
            </a:r>
            <a:r>
              <a:rPr lang="hr-HR" dirty="0" smtClean="0"/>
              <a:t>slučajevima (proučiti te izuzetke u smislu na šta se odnose, npr., promjena predsjednika vijeća)</a:t>
            </a:r>
            <a:endParaRPr lang="bs-Latn-BA" dirty="0"/>
          </a:p>
        </p:txBody>
      </p:sp>
    </p:spTree>
    <p:extLst>
      <p:ext uri="{BB962C8B-B14F-4D97-AF65-F5344CB8AC3E}">
        <p14:creationId xmlns:p14="http://schemas.microsoft.com/office/powerpoint/2010/main" val="2094504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eaLnBrk="1" hangingPunct="1"/>
            <a:r>
              <a:rPr lang="hr-HR" dirty="0" smtClean="0"/>
              <a:t>Zakonski tok glavnog pretresa</a:t>
            </a:r>
          </a:p>
        </p:txBody>
      </p:sp>
      <p:sp>
        <p:nvSpPr>
          <p:cNvPr id="5123" name="Rectangle 3"/>
          <p:cNvSpPr>
            <a:spLocks noGrp="1" noChangeArrowheads="1"/>
          </p:cNvSpPr>
          <p:nvPr>
            <p:ph type="body" idx="1"/>
          </p:nvPr>
        </p:nvSpPr>
        <p:spPr/>
        <p:txBody>
          <a:bodyPr/>
          <a:lstStyle/>
          <a:p>
            <a:pPr eaLnBrk="1" hangingPunct="1"/>
            <a:r>
              <a:rPr lang="hr-HR" dirty="0" smtClean="0"/>
              <a:t>Početak glavnog pretresa (u pravnom smislu)</a:t>
            </a:r>
          </a:p>
          <a:p>
            <a:pPr eaLnBrk="1" hangingPunct="1"/>
            <a:r>
              <a:rPr lang="hr-HR" dirty="0" smtClean="0"/>
              <a:t>Uvodna izlaganja/koncept odbrane</a:t>
            </a:r>
          </a:p>
          <a:p>
            <a:pPr eaLnBrk="1" hangingPunct="1"/>
            <a:r>
              <a:rPr lang="hr-HR" dirty="0" smtClean="0"/>
              <a:t>Dokazni postupak (završetak dokaznog postupka)</a:t>
            </a:r>
          </a:p>
          <a:p>
            <a:pPr eaLnBrk="1" hangingPunct="1"/>
            <a:r>
              <a:rPr lang="hr-HR" dirty="0" smtClean="0"/>
              <a:t>Završne riječi</a:t>
            </a:r>
          </a:p>
          <a:p>
            <a:pPr eaLnBrk="1" hangingPunct="1"/>
            <a:r>
              <a:rPr lang="hr-HR" dirty="0" smtClean="0"/>
              <a:t>Završetak glavnog pretresa</a:t>
            </a:r>
          </a:p>
          <a:p>
            <a:pPr eaLnBrk="1" hangingPunct="1"/>
            <a:endParaRPr lang="hr-HR" dirty="0" smtClean="0"/>
          </a:p>
        </p:txBody>
      </p:sp>
    </p:spTree>
    <p:extLst>
      <p:ext uri="{BB962C8B-B14F-4D97-AF65-F5344CB8AC3E}">
        <p14:creationId xmlns:p14="http://schemas.microsoft.com/office/powerpoint/2010/main" val="3242135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hr-HR" smtClean="0"/>
              <a:t>Presuda</a:t>
            </a:r>
          </a:p>
        </p:txBody>
      </p:sp>
      <p:sp>
        <p:nvSpPr>
          <p:cNvPr id="6147" name="Rectangle 3"/>
          <p:cNvSpPr>
            <a:spLocks noGrp="1" noChangeArrowheads="1"/>
          </p:cNvSpPr>
          <p:nvPr>
            <p:ph type="body" idx="1"/>
          </p:nvPr>
        </p:nvSpPr>
        <p:spPr/>
        <p:txBody>
          <a:bodyPr/>
          <a:lstStyle/>
          <a:p>
            <a:pPr eaLnBrk="1" hangingPunct="1"/>
            <a:r>
              <a:rPr lang="hr-HR" dirty="0" smtClean="0"/>
              <a:t>Presudom se okončava krivična stvar u suštini (odlučuje se o postojanju ili nepostojanju krivičnopravnog zahtjeva izraženog u optužnom aktu; presuda o krivičnoj stvari) ili se samo konstatuje nepostojanje uslova da se sud upusti u takvo raspravljanje (procesna ili formalna presuda, v. </a:t>
            </a:r>
            <a:r>
              <a:rPr lang="hr-HR"/>
              <a:t>s</a:t>
            </a:r>
            <a:r>
              <a:rPr lang="hr-HR" smtClean="0"/>
              <a:t>lajd 21)</a:t>
            </a:r>
            <a:endParaRPr lang="hr-HR" dirty="0" smtClean="0"/>
          </a:p>
        </p:txBody>
      </p:sp>
    </p:spTree>
    <p:extLst>
      <p:ext uri="{BB962C8B-B14F-4D97-AF65-F5344CB8AC3E}">
        <p14:creationId xmlns:p14="http://schemas.microsoft.com/office/powerpoint/2010/main" val="3769046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r>
              <a:rPr lang="hr-HR" smtClean="0"/>
              <a:t>Predmet presude</a:t>
            </a:r>
          </a:p>
        </p:txBody>
      </p:sp>
      <p:sp>
        <p:nvSpPr>
          <p:cNvPr id="7171" name="Rectangle 3"/>
          <p:cNvSpPr>
            <a:spLocks noGrp="1" noChangeArrowheads="1"/>
          </p:cNvSpPr>
          <p:nvPr>
            <p:ph type="body" idx="1"/>
          </p:nvPr>
        </p:nvSpPr>
        <p:spPr/>
        <p:txBody>
          <a:bodyPr/>
          <a:lstStyle/>
          <a:p>
            <a:pPr marL="571500" indent="-571500"/>
            <a:r>
              <a:rPr lang="hr-HR" smtClean="0"/>
              <a:t>Krivično djelo navedeno u optužnici:</a:t>
            </a:r>
          </a:p>
          <a:p>
            <a:pPr marL="990600" lvl="1" indent="-533400">
              <a:buFont typeface="Wingdings" panose="05000000000000000000" pitchFamily="2" charset="2"/>
              <a:buAutoNum type="arabicPeriod"/>
            </a:pPr>
            <a:r>
              <a:rPr lang="hr-HR" smtClean="0"/>
              <a:t>činjenično (osoba kojoj se sudi i događaj o kome se sudi) i</a:t>
            </a:r>
          </a:p>
          <a:p>
            <a:pPr marL="990600" lvl="1" indent="-533400">
              <a:buFont typeface="Wingdings" panose="05000000000000000000" pitchFamily="2" charset="2"/>
              <a:buAutoNum type="arabicPeriod"/>
            </a:pPr>
            <a:r>
              <a:rPr lang="hr-HR" smtClean="0"/>
              <a:t>pravno (odredbe krivičnog zakona)</a:t>
            </a:r>
          </a:p>
          <a:p>
            <a:pPr marL="571500" indent="-571500"/>
            <a:r>
              <a:rPr lang="hr-HR" smtClean="0"/>
              <a:t>Sporedni predmeti krivičnog postupka (imovinskopravni zahtjev i troškovi; prejudicijalna pitanja)</a:t>
            </a:r>
          </a:p>
        </p:txBody>
      </p:sp>
    </p:spTree>
    <p:extLst>
      <p:ext uri="{BB962C8B-B14F-4D97-AF65-F5344CB8AC3E}">
        <p14:creationId xmlns:p14="http://schemas.microsoft.com/office/powerpoint/2010/main" val="7942123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325</TotalTime>
  <Words>1475</Words>
  <Application>Microsoft Office PowerPoint</Application>
  <PresentationFormat>Widescreen</PresentationFormat>
  <Paragraphs>96</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Wingdings</vt:lpstr>
      <vt:lpstr>Office Theme</vt:lpstr>
      <vt:lpstr>Glavni pretres sa donošenjem presude</vt:lpstr>
      <vt:lpstr>PowerPoint Presentation</vt:lpstr>
      <vt:lpstr>Pretpretresno ročište (ne zaboravi: cilj, osnovne specifičnosti u BiH!) </vt:lpstr>
      <vt:lpstr>Glavni pretres se mora zakazati u roku od 30 dana od dana izjašnjavanja o krivnji, odnosno u roku od 60 dana ako to opravdavaju izuzetne okolnosti</vt:lpstr>
      <vt:lpstr>Otvaranje i početak glavnog pretresa</vt:lpstr>
      <vt:lpstr>Odlaganje i prekidanje glavnog pretresa </vt:lpstr>
      <vt:lpstr>Zakonski tok glavnog pretresa</vt:lpstr>
      <vt:lpstr>Presuda</vt:lpstr>
      <vt:lpstr>Predmet presude</vt:lpstr>
      <vt:lpstr>Podudarnost presude i optužbe</vt:lpstr>
      <vt:lpstr>Kad postoji objektivni identitet između optužbe i presude?</vt:lpstr>
      <vt:lpstr>Izmjena optužbe – osnovna pitanja</vt:lpstr>
      <vt:lpstr>  Presudu kojom se optužba odbija sud će izreći: </vt:lpstr>
      <vt:lpstr> Presudu kojom se optuženi oslobađa od optužbe sud će izreći: </vt:lpstr>
      <vt:lpstr>Sadržaj presude</vt:lpstr>
      <vt:lpstr>Uvod presude sadrži:</vt:lpstr>
      <vt:lpstr>Izreka presude sadrži:</vt:lpstr>
      <vt:lpstr>U presudi kojom se optuženi oglašava krivim, sud će izreći:  </vt:lpstr>
      <vt:lpstr>U obrazloženju presude sud će iznijeti razloge za svaku tačku presude</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dc:creator>
  <cp:lastModifiedBy>H</cp:lastModifiedBy>
  <cp:revision>17</cp:revision>
  <dcterms:created xsi:type="dcterms:W3CDTF">2020-04-20T06:42:39Z</dcterms:created>
  <dcterms:modified xsi:type="dcterms:W3CDTF">2020-04-22T12:44:24Z</dcterms:modified>
</cp:coreProperties>
</file>