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5" r:id="rId8"/>
    <p:sldId id="261" r:id="rId9"/>
    <p:sldId id="262" r:id="rId10"/>
    <p:sldId id="263" r:id="rId11"/>
    <p:sldId id="267" r:id="rId12"/>
    <p:sldId id="268" r:id="rId13"/>
    <p:sldId id="269" r:id="rId14"/>
    <p:sldId id="270" r:id="rId15"/>
    <p:sldId id="271" r:id="rId16"/>
    <p:sldId id="272" r:id="rId17"/>
    <p:sldId id="273" r:id="rId18"/>
    <p:sldId id="274" r:id="rId19"/>
    <p:sldId id="266" r:id="rId20"/>
    <p:sldId id="276" r:id="rId21"/>
    <p:sldId id="277"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171274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269002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33486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272345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2F47AB-2039-4A6B-97CC-DB6416B7D038}"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61849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2F47AB-2039-4A6B-97CC-DB6416B7D038}"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82520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2F47AB-2039-4A6B-97CC-DB6416B7D038}"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378890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2F47AB-2039-4A6B-97CC-DB6416B7D038}"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45747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F47AB-2039-4A6B-97CC-DB6416B7D038}"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305864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2F47AB-2039-4A6B-97CC-DB6416B7D038}"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250273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2F47AB-2039-4A6B-97CC-DB6416B7D038}"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90869-733F-4532-AC46-B46272512437}" type="slidenum">
              <a:rPr lang="en-US" smtClean="0"/>
              <a:t>‹#›</a:t>
            </a:fld>
            <a:endParaRPr lang="en-US"/>
          </a:p>
        </p:txBody>
      </p:sp>
    </p:spTree>
    <p:extLst>
      <p:ext uri="{BB962C8B-B14F-4D97-AF65-F5344CB8AC3E}">
        <p14:creationId xmlns:p14="http://schemas.microsoft.com/office/powerpoint/2010/main" val="56795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F47AB-2039-4A6B-97CC-DB6416B7D038}" type="datetimeFigureOut">
              <a:rPr lang="en-US" smtClean="0"/>
              <a:t>5/14/2020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90869-733F-4532-AC46-B46272512437}" type="slidenum">
              <a:rPr lang="en-US" smtClean="0"/>
              <a:t>‹#›</a:t>
            </a:fld>
            <a:endParaRPr lang="en-US"/>
          </a:p>
        </p:txBody>
      </p:sp>
    </p:spTree>
    <p:extLst>
      <p:ext uri="{BB962C8B-B14F-4D97-AF65-F5344CB8AC3E}">
        <p14:creationId xmlns:p14="http://schemas.microsoft.com/office/powerpoint/2010/main" val="123013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bs-Latn-BA" b="1" dirty="0">
                <a:latin typeface="Garamond" panose="02020404030301010803" pitchFamily="18" charset="0"/>
              </a:rPr>
              <a:t>Presuda </a:t>
            </a:r>
            <a:endParaRPr lang="en-US" b="1" dirty="0">
              <a:latin typeface="Garamond" panose="02020404030301010803" pitchFamily="18" charset="0"/>
            </a:endParaRPr>
          </a:p>
        </p:txBody>
      </p:sp>
      <p:sp>
        <p:nvSpPr>
          <p:cNvPr id="3" name="Subtitle 2"/>
          <p:cNvSpPr>
            <a:spLocks noGrp="1"/>
          </p:cNvSpPr>
          <p:nvPr>
            <p:ph type="subTitle" idx="1"/>
          </p:nvPr>
        </p:nvSpPr>
        <p:spPr/>
        <p:style>
          <a:lnRef idx="2">
            <a:schemeClr val="accent6"/>
          </a:lnRef>
          <a:fillRef idx="1">
            <a:schemeClr val="lt1"/>
          </a:fillRef>
          <a:effectRef idx="0">
            <a:schemeClr val="accent6"/>
          </a:effectRef>
          <a:fontRef idx="minor">
            <a:schemeClr val="dk1"/>
          </a:fontRef>
        </p:style>
        <p:txBody>
          <a:bodyPr>
            <a:normAutofit/>
          </a:bodyPr>
          <a:lstStyle/>
          <a:p>
            <a:endParaRPr lang="bs-Latn-BA" dirty="0"/>
          </a:p>
          <a:p>
            <a:endParaRPr lang="bs-Latn-BA" dirty="0"/>
          </a:p>
          <a:p>
            <a:r>
              <a:rPr lang="bs-Latn-BA" b="1" dirty="0">
                <a:latin typeface="Garamond" panose="02020404030301010803" pitchFamily="18" charset="0"/>
              </a:rPr>
              <a:t>Sarajevo, 15. 05. 2020. godine 	 Ass. Ena Gotovuša, MA iur. </a:t>
            </a:r>
            <a:endParaRPr lang="en-US" b="1" dirty="0">
              <a:latin typeface="Garamond" panose="02020404030301010803" pitchFamily="18" charset="0"/>
            </a:endParaRP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266039883"/>
      </p:ext>
    </p:extLst>
  </p:cSld>
  <p:clrMapOvr>
    <a:masterClrMapping/>
  </p:clrMapOvr>
  <mc:AlternateContent xmlns:mc="http://schemas.openxmlformats.org/markup-compatibility/2006" xmlns:p14="http://schemas.microsoft.com/office/powerpoint/2010/main">
    <mc:Choice Requires="p14">
      <p:transition spd="slow" p14:dur="2000" advTm="2291"/>
    </mc:Choice>
    <mc:Fallback xmlns="">
      <p:transition spd="slow" advTm="229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s-Latn-BA" b="1" dirty="0">
                <a:latin typeface="Garamond" panose="02020404030301010803" pitchFamily="18" charset="0"/>
              </a:rPr>
              <a:t>Presuda kojom se optuženi oglašava krivim </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bs-Latn-BA" sz="3500" dirty="0">
                <a:latin typeface="Garamond" panose="02020404030301010803" pitchFamily="18" charset="0"/>
              </a:rPr>
              <a:t>Presuda kojom se optuženi oglašava krivim jeste meritorna presuda.  </a:t>
            </a:r>
          </a:p>
          <a:p>
            <a:pPr algn="just">
              <a:buFont typeface="Wingdings" panose="05000000000000000000" pitchFamily="2" charset="2"/>
              <a:buChar char="Ø"/>
            </a:pPr>
            <a:r>
              <a:rPr lang="bs-Latn-BA" sz="3500" dirty="0">
                <a:latin typeface="Garamond" panose="02020404030301010803" pitchFamily="18" charset="0"/>
              </a:rPr>
              <a:t>Može biti: </a:t>
            </a:r>
          </a:p>
          <a:p>
            <a:pPr marL="0" indent="0" algn="just">
              <a:buNone/>
            </a:pPr>
            <a:r>
              <a:rPr lang="bs-Latn-BA" sz="3500" dirty="0">
                <a:latin typeface="Garamond" panose="02020404030301010803" pitchFamily="18" charset="0"/>
              </a:rPr>
              <a:t> - osuđujuća presuda kojom se optuženi oglašava krivim i osuđuje na određenu vrstu i visinu kazne (</a:t>
            </a:r>
            <a:r>
              <a:rPr lang="bs-Latn-BA" sz="3500" i="1" dirty="0">
                <a:latin typeface="Garamond" panose="02020404030301010803" pitchFamily="18" charset="0"/>
              </a:rPr>
              <a:t>kondemnatorna, lat. condemnare: osuditi </a:t>
            </a:r>
            <a:r>
              <a:rPr lang="bs-Latn-BA" sz="3500" dirty="0">
                <a:latin typeface="Garamond" panose="02020404030301010803" pitchFamily="18" charset="0"/>
              </a:rPr>
              <a:t>) </a:t>
            </a:r>
          </a:p>
          <a:p>
            <a:pPr marL="0" indent="0" algn="just">
              <a:buNone/>
            </a:pPr>
            <a:r>
              <a:rPr lang="bs-Latn-BA" sz="3500" dirty="0">
                <a:latin typeface="Garamond" panose="02020404030301010803" pitchFamily="18" charset="0"/>
              </a:rPr>
              <a:t> - presuda kojom se optuženi oglašava krivim za određeno KD, ali se oslobađa od kazne po odredbama KZ. </a:t>
            </a:r>
            <a:endParaRPr lang="en-US" sz="3500" dirty="0">
              <a:latin typeface="Garamond" panose="02020404030301010803" pitchFamily="18" charset="0"/>
            </a:endParaRPr>
          </a:p>
        </p:txBody>
      </p:sp>
    </p:spTree>
    <p:extLst>
      <p:ext uri="{BB962C8B-B14F-4D97-AF65-F5344CB8AC3E}">
        <p14:creationId xmlns:p14="http://schemas.microsoft.com/office/powerpoint/2010/main" val="39810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par>
                                <p:cTn id="8" presetID="6" presetClass="exit" presetSubtype="32" fill="hold" nodeType="withEffect">
                                  <p:stCondLst>
                                    <p:cond delay="0"/>
                                  </p:stCondLst>
                                  <p:childTnLst>
                                    <p:animEffect transition="out" filter="circle(out)">
                                      <p:cBhvr>
                                        <p:cTn id="9" dur="2000"/>
                                        <p:tgtEl>
                                          <p:spTgt spid="3">
                                            <p:txEl>
                                              <p:pRg st="1" end="1"/>
                                            </p:txEl>
                                          </p:spTgt>
                                        </p:tgtEl>
                                      </p:cBhvr>
                                    </p:animEffect>
                                    <p:set>
                                      <p:cBhvr>
                                        <p:cTn id="10" dur="1" fill="hold">
                                          <p:stCondLst>
                                            <p:cond delay="1999"/>
                                          </p:stCondLst>
                                        </p:cTn>
                                        <p:tgtEl>
                                          <p:spTgt spid="3">
                                            <p:txEl>
                                              <p:pRg st="1" end="1"/>
                                            </p:txEl>
                                          </p:spTgt>
                                        </p:tgtEl>
                                        <p:attrNameLst>
                                          <p:attrName>style.visibility</p:attrName>
                                        </p:attrNameLst>
                                      </p:cBhvr>
                                      <p:to>
                                        <p:strVal val="hidden"/>
                                      </p:to>
                                    </p:set>
                                  </p:childTnLst>
                                </p:cTn>
                              </p:par>
                              <p:par>
                                <p:cTn id="11" presetID="6" presetClass="exit" presetSubtype="32" fill="hold" nodeType="withEffect">
                                  <p:stCondLst>
                                    <p:cond delay="0"/>
                                  </p:stCondLst>
                                  <p:childTnLst>
                                    <p:animEffect transition="out" filter="circle(out)">
                                      <p:cBhvr>
                                        <p:cTn id="12" dur="2000"/>
                                        <p:tgtEl>
                                          <p:spTgt spid="3">
                                            <p:txEl>
                                              <p:pRg st="2" end="2"/>
                                            </p:txEl>
                                          </p:spTgt>
                                        </p:tgtEl>
                                      </p:cBhvr>
                                    </p:animEffect>
                                    <p:set>
                                      <p:cBhvr>
                                        <p:cTn id="13" dur="1" fill="hold">
                                          <p:stCondLst>
                                            <p:cond delay="1999"/>
                                          </p:stCondLst>
                                        </p:cTn>
                                        <p:tgtEl>
                                          <p:spTgt spid="3">
                                            <p:txEl>
                                              <p:pRg st="2" end="2"/>
                                            </p:txEl>
                                          </p:spTgt>
                                        </p:tgtEl>
                                        <p:attrNameLst>
                                          <p:attrName>style.visibility</p:attrName>
                                        </p:attrNameLst>
                                      </p:cBhvr>
                                      <p:to>
                                        <p:strVal val="hidden"/>
                                      </p:to>
                                    </p:set>
                                  </p:childTnLst>
                                </p:cTn>
                              </p:par>
                              <p:par>
                                <p:cTn id="14" presetID="6" presetClass="exit" presetSubtype="32" fill="hold" nodeType="withEffect">
                                  <p:stCondLst>
                                    <p:cond delay="0"/>
                                  </p:stCondLst>
                                  <p:childTnLst>
                                    <p:animEffect transition="out" filter="circle(out)">
                                      <p:cBhvr>
                                        <p:cTn id="15" dur="2000"/>
                                        <p:tgtEl>
                                          <p:spTgt spid="3">
                                            <p:txEl>
                                              <p:pRg st="3" end="3"/>
                                            </p:txEl>
                                          </p:spTgt>
                                        </p:tgtEl>
                                      </p:cBhvr>
                                    </p:animEffect>
                                    <p:set>
                                      <p:cBhvr>
                                        <p:cTn id="16"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r>
              <a:rPr lang="bs-Latn-BA" b="1" dirty="0">
                <a:latin typeface="Garamond" panose="02020404030301010803" pitchFamily="18" charset="0"/>
              </a:rPr>
              <a:t>Šta mora sadržavati presuda? </a:t>
            </a:r>
            <a:br>
              <a:rPr lang="bs-Latn-BA" b="1" dirty="0">
                <a:latin typeface="Garamond" panose="02020404030301010803" pitchFamily="18" charset="0"/>
              </a:rPr>
            </a:br>
            <a:r>
              <a:rPr lang="bs-Latn-BA" b="1" dirty="0">
                <a:latin typeface="Garamond" panose="02020404030301010803" pitchFamily="18" charset="0"/>
              </a:rPr>
              <a:t>Uvod (čl. 305 ZKP FBiH)</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400" dirty="0" err="1">
                <a:latin typeface="Garamond" panose="02020404030301010803" pitchFamily="18" charset="0"/>
              </a:rPr>
              <a:t>Uvod</a:t>
            </a:r>
            <a:r>
              <a:rPr lang="en-US" sz="3400" dirty="0">
                <a:latin typeface="Garamond" panose="02020404030301010803" pitchFamily="18" charset="0"/>
              </a:rPr>
              <a:t> </a:t>
            </a:r>
            <a:r>
              <a:rPr lang="en-US" sz="3400" dirty="0" err="1">
                <a:latin typeface="Garamond" panose="02020404030301010803" pitchFamily="18" charset="0"/>
              </a:rPr>
              <a:t>presude</a:t>
            </a:r>
            <a:r>
              <a:rPr lang="en-US" sz="3400" dirty="0">
                <a:latin typeface="Garamond" panose="02020404030301010803" pitchFamily="18" charset="0"/>
              </a:rPr>
              <a:t> </a:t>
            </a:r>
            <a:r>
              <a:rPr lang="en-US" sz="3400" dirty="0" err="1">
                <a:latin typeface="Garamond" panose="02020404030301010803" pitchFamily="18" charset="0"/>
              </a:rPr>
              <a:t>sadrži</a:t>
            </a:r>
            <a:r>
              <a:rPr lang="en-US" sz="3400" dirty="0">
                <a:latin typeface="Garamond" panose="02020404030301010803" pitchFamily="18" charset="0"/>
              </a:rPr>
              <a:t>: </a:t>
            </a:r>
            <a:r>
              <a:rPr lang="en-US" sz="3400" dirty="0" err="1">
                <a:latin typeface="Garamond" panose="02020404030301010803" pitchFamily="18" charset="0"/>
              </a:rPr>
              <a:t>naznačenje</a:t>
            </a:r>
            <a:r>
              <a:rPr lang="en-US" sz="3400" dirty="0">
                <a:latin typeface="Garamond" panose="02020404030301010803" pitchFamily="18" charset="0"/>
              </a:rPr>
              <a:t> da se </a:t>
            </a:r>
            <a:r>
              <a:rPr lang="en-US" sz="3400" dirty="0" err="1">
                <a:latin typeface="Garamond" panose="02020404030301010803" pitchFamily="18" charset="0"/>
              </a:rPr>
              <a:t>presuda</a:t>
            </a:r>
            <a:r>
              <a:rPr lang="en-US" sz="3400" dirty="0">
                <a:latin typeface="Garamond" panose="02020404030301010803" pitchFamily="18" charset="0"/>
              </a:rPr>
              <a:t> </a:t>
            </a:r>
            <a:r>
              <a:rPr lang="en-US" sz="3400" dirty="0" err="1">
                <a:latin typeface="Garamond" panose="02020404030301010803" pitchFamily="18" charset="0"/>
              </a:rPr>
              <a:t>izriče</a:t>
            </a:r>
            <a:r>
              <a:rPr lang="en-US" sz="3400" dirty="0">
                <a:latin typeface="Garamond" panose="02020404030301010803" pitchFamily="18" charset="0"/>
              </a:rPr>
              <a:t> u </a:t>
            </a:r>
            <a:r>
              <a:rPr lang="en-US" sz="3400" dirty="0" err="1">
                <a:latin typeface="Garamond" panose="02020404030301010803" pitchFamily="18" charset="0"/>
              </a:rPr>
              <a:t>ime</a:t>
            </a:r>
            <a:r>
              <a:rPr lang="en-US" sz="3400" dirty="0">
                <a:latin typeface="Garamond" panose="02020404030301010803" pitchFamily="18" charset="0"/>
              </a:rPr>
              <a:t> </a:t>
            </a:r>
            <a:r>
              <a:rPr lang="en-US" sz="3400" dirty="0" err="1">
                <a:latin typeface="Garamond" panose="02020404030301010803" pitchFamily="18" charset="0"/>
              </a:rPr>
              <a:t>Federacije</a:t>
            </a:r>
            <a:r>
              <a:rPr lang="en-US" sz="3400" dirty="0">
                <a:latin typeface="Garamond" panose="02020404030301010803" pitchFamily="18" charset="0"/>
              </a:rPr>
              <a:t> </a:t>
            </a:r>
            <a:r>
              <a:rPr lang="en-US" sz="3400" dirty="0" err="1">
                <a:latin typeface="Garamond" panose="02020404030301010803" pitchFamily="18" charset="0"/>
              </a:rPr>
              <a:t>Bosne</a:t>
            </a:r>
            <a:r>
              <a:rPr lang="en-US" sz="3400" dirty="0">
                <a:latin typeface="Garamond" panose="02020404030301010803" pitchFamily="18" charset="0"/>
              </a:rPr>
              <a:t> i </a:t>
            </a:r>
            <a:r>
              <a:rPr lang="en-US" sz="3400" dirty="0" err="1">
                <a:latin typeface="Garamond" panose="02020404030301010803" pitchFamily="18" charset="0"/>
              </a:rPr>
              <a:t>Hercegovine</a:t>
            </a:r>
            <a:r>
              <a:rPr lang="en-US" sz="3400" dirty="0">
                <a:latin typeface="Garamond" panose="02020404030301010803" pitchFamily="18" charset="0"/>
              </a:rPr>
              <a:t>, </a:t>
            </a:r>
            <a:r>
              <a:rPr lang="en-US" sz="3400" dirty="0" err="1">
                <a:latin typeface="Garamond" panose="02020404030301010803" pitchFamily="18" charset="0"/>
              </a:rPr>
              <a:t>naziv</a:t>
            </a:r>
            <a:r>
              <a:rPr lang="en-US" sz="3400" dirty="0">
                <a:latin typeface="Garamond" panose="02020404030301010803" pitchFamily="18" charset="0"/>
              </a:rPr>
              <a:t> </a:t>
            </a:r>
            <a:r>
              <a:rPr lang="en-US" sz="3400" dirty="0" err="1">
                <a:latin typeface="Garamond" panose="02020404030301010803" pitchFamily="18" charset="0"/>
              </a:rPr>
              <a:t>suda</a:t>
            </a:r>
            <a:r>
              <a:rPr lang="en-US" sz="3400" dirty="0">
                <a:latin typeface="Garamond" panose="02020404030301010803" pitchFamily="18" charset="0"/>
              </a:rPr>
              <a:t>, </a:t>
            </a:r>
            <a:r>
              <a:rPr lang="en-US" sz="3400" dirty="0" err="1">
                <a:latin typeface="Garamond" panose="02020404030301010803" pitchFamily="18" charset="0"/>
              </a:rPr>
              <a:t>ime</a:t>
            </a:r>
            <a:r>
              <a:rPr lang="en-US" sz="3400" dirty="0">
                <a:latin typeface="Garamond" panose="02020404030301010803" pitchFamily="18" charset="0"/>
              </a:rPr>
              <a:t> i </a:t>
            </a:r>
            <a:r>
              <a:rPr lang="en-US" sz="3400" dirty="0" err="1">
                <a:latin typeface="Garamond" panose="02020404030301010803" pitchFamily="18" charset="0"/>
              </a:rPr>
              <a:t>prezime</a:t>
            </a:r>
            <a:r>
              <a:rPr lang="en-US" sz="3400" dirty="0">
                <a:latin typeface="Garamond" panose="02020404030301010803" pitchFamily="18" charset="0"/>
              </a:rPr>
              <a:t> </a:t>
            </a:r>
            <a:r>
              <a:rPr lang="en-US" sz="3400" dirty="0" err="1">
                <a:latin typeface="Garamond" panose="02020404030301010803" pitchFamily="18" charset="0"/>
              </a:rPr>
              <a:t>predsjednika</a:t>
            </a:r>
            <a:r>
              <a:rPr lang="en-US" sz="3400" dirty="0">
                <a:latin typeface="Garamond" panose="02020404030301010803" pitchFamily="18" charset="0"/>
              </a:rPr>
              <a:t> i </a:t>
            </a:r>
            <a:r>
              <a:rPr lang="en-US" sz="3400" dirty="0" err="1">
                <a:latin typeface="Garamond" panose="02020404030301010803" pitchFamily="18" charset="0"/>
              </a:rPr>
              <a:t>članova</a:t>
            </a:r>
            <a:r>
              <a:rPr lang="en-US" sz="3400" dirty="0">
                <a:latin typeface="Garamond" panose="02020404030301010803" pitchFamily="18" charset="0"/>
              </a:rPr>
              <a:t> </a:t>
            </a:r>
            <a:r>
              <a:rPr lang="en-US" sz="3400" dirty="0" err="1">
                <a:latin typeface="Garamond" panose="02020404030301010803" pitchFamily="18" charset="0"/>
              </a:rPr>
              <a:t>vijeća</a:t>
            </a:r>
            <a:r>
              <a:rPr lang="en-US" sz="3400" dirty="0">
                <a:latin typeface="Garamond" panose="02020404030301010803" pitchFamily="18" charset="0"/>
              </a:rPr>
              <a:t> i </a:t>
            </a:r>
            <a:r>
              <a:rPr lang="en-US" sz="3400" dirty="0" err="1">
                <a:latin typeface="Garamond" panose="02020404030301010803" pitchFamily="18" charset="0"/>
              </a:rPr>
              <a:t>zapisničara</a:t>
            </a:r>
            <a:r>
              <a:rPr lang="en-US" sz="3400" dirty="0">
                <a:latin typeface="Garamond" panose="02020404030301010803" pitchFamily="18" charset="0"/>
              </a:rPr>
              <a:t>, </a:t>
            </a:r>
            <a:r>
              <a:rPr lang="en-US" sz="3400" dirty="0" err="1">
                <a:latin typeface="Garamond" panose="02020404030301010803" pitchFamily="18" charset="0"/>
              </a:rPr>
              <a:t>ime</a:t>
            </a:r>
            <a:r>
              <a:rPr lang="en-US" sz="3400" dirty="0">
                <a:latin typeface="Garamond" panose="02020404030301010803" pitchFamily="18" charset="0"/>
              </a:rPr>
              <a:t> i </a:t>
            </a:r>
            <a:r>
              <a:rPr lang="en-US" sz="3400" dirty="0" err="1">
                <a:latin typeface="Garamond" panose="02020404030301010803" pitchFamily="18" charset="0"/>
              </a:rPr>
              <a:t>prezime</a:t>
            </a:r>
            <a:r>
              <a:rPr lang="en-US" sz="3400" dirty="0">
                <a:latin typeface="Garamond" panose="02020404030301010803" pitchFamily="18" charset="0"/>
              </a:rPr>
              <a:t> </a:t>
            </a:r>
            <a:r>
              <a:rPr lang="en-US" sz="3400" dirty="0" err="1">
                <a:latin typeface="Garamond" panose="02020404030301010803" pitchFamily="18" charset="0"/>
              </a:rPr>
              <a:t>optuženog</a:t>
            </a:r>
            <a:r>
              <a:rPr lang="en-US" sz="3400" dirty="0">
                <a:latin typeface="Garamond" panose="02020404030301010803" pitchFamily="18" charset="0"/>
              </a:rPr>
              <a:t>, </a:t>
            </a:r>
            <a:r>
              <a:rPr lang="en-US" sz="3400" dirty="0" err="1">
                <a:latin typeface="Garamond" panose="02020404030301010803" pitchFamily="18" charset="0"/>
              </a:rPr>
              <a:t>krivično</a:t>
            </a:r>
            <a:r>
              <a:rPr lang="en-US" sz="3400" dirty="0">
                <a:latin typeface="Garamond" panose="02020404030301010803" pitchFamily="18" charset="0"/>
              </a:rPr>
              <a:t> </a:t>
            </a:r>
            <a:r>
              <a:rPr lang="en-US" sz="3400" dirty="0" err="1">
                <a:latin typeface="Garamond" panose="02020404030301010803" pitchFamily="18" charset="0"/>
              </a:rPr>
              <a:t>djelo</a:t>
            </a:r>
            <a:r>
              <a:rPr lang="en-US" sz="3400" dirty="0">
                <a:latin typeface="Garamond" panose="02020404030301010803" pitchFamily="18" charset="0"/>
              </a:rPr>
              <a:t> </a:t>
            </a:r>
            <a:r>
              <a:rPr lang="en-US" sz="3400" dirty="0" err="1">
                <a:latin typeface="Garamond" panose="02020404030301010803" pitchFamily="18" charset="0"/>
              </a:rPr>
              <a:t>za</a:t>
            </a:r>
            <a:r>
              <a:rPr lang="en-US" sz="3400" dirty="0">
                <a:latin typeface="Garamond" panose="02020404030301010803" pitchFamily="18" charset="0"/>
              </a:rPr>
              <a:t> </a:t>
            </a:r>
            <a:r>
              <a:rPr lang="en-US" sz="3400" dirty="0" err="1">
                <a:latin typeface="Garamond" panose="02020404030301010803" pitchFamily="18" charset="0"/>
              </a:rPr>
              <a:t>koje</a:t>
            </a:r>
            <a:r>
              <a:rPr lang="en-US" sz="3400" dirty="0">
                <a:latin typeface="Garamond" panose="02020404030301010803" pitchFamily="18" charset="0"/>
              </a:rPr>
              <a:t> je </a:t>
            </a:r>
            <a:r>
              <a:rPr lang="en-US" sz="3400" dirty="0" err="1">
                <a:latin typeface="Garamond" panose="02020404030301010803" pitchFamily="18" charset="0"/>
              </a:rPr>
              <a:t>optužen</a:t>
            </a:r>
            <a:r>
              <a:rPr lang="en-US" sz="3400" dirty="0">
                <a:latin typeface="Garamond" panose="02020404030301010803" pitchFamily="18" charset="0"/>
              </a:rPr>
              <a:t> i da li je bio </a:t>
            </a:r>
            <a:r>
              <a:rPr lang="en-US" sz="3400" dirty="0" err="1">
                <a:latin typeface="Garamond" panose="02020404030301010803" pitchFamily="18" charset="0"/>
              </a:rPr>
              <a:t>prisutan</a:t>
            </a:r>
            <a:r>
              <a:rPr lang="en-US" sz="3400" dirty="0">
                <a:latin typeface="Garamond" panose="02020404030301010803" pitchFamily="18" charset="0"/>
              </a:rPr>
              <a:t> </a:t>
            </a:r>
            <a:r>
              <a:rPr lang="en-US" sz="3400" dirty="0" err="1">
                <a:latin typeface="Garamond" panose="02020404030301010803" pitchFamily="18" charset="0"/>
              </a:rPr>
              <a:t>na</a:t>
            </a:r>
            <a:r>
              <a:rPr lang="en-US" sz="3400" dirty="0">
                <a:latin typeface="Garamond" panose="02020404030301010803" pitchFamily="18" charset="0"/>
              </a:rPr>
              <a:t> </a:t>
            </a:r>
            <a:r>
              <a:rPr lang="en-US" sz="3400" dirty="0" err="1">
                <a:latin typeface="Garamond" panose="02020404030301010803" pitchFamily="18" charset="0"/>
              </a:rPr>
              <a:t>glavnom</a:t>
            </a:r>
            <a:r>
              <a:rPr lang="en-US" sz="3400" dirty="0">
                <a:latin typeface="Garamond" panose="02020404030301010803" pitchFamily="18" charset="0"/>
              </a:rPr>
              <a:t> </a:t>
            </a:r>
            <a:r>
              <a:rPr lang="en-US" sz="3400" dirty="0" err="1">
                <a:latin typeface="Garamond" panose="02020404030301010803" pitchFamily="18" charset="0"/>
              </a:rPr>
              <a:t>pretresu</a:t>
            </a:r>
            <a:r>
              <a:rPr lang="en-US" sz="3400" dirty="0">
                <a:latin typeface="Garamond" panose="02020404030301010803" pitchFamily="18" charset="0"/>
              </a:rPr>
              <a:t>, </a:t>
            </a:r>
            <a:r>
              <a:rPr lang="en-US" sz="3400" dirty="0" err="1">
                <a:latin typeface="Garamond" panose="02020404030301010803" pitchFamily="18" charset="0"/>
              </a:rPr>
              <a:t>dan</a:t>
            </a:r>
            <a:r>
              <a:rPr lang="en-US" sz="3400" dirty="0">
                <a:latin typeface="Garamond" panose="02020404030301010803" pitchFamily="18" charset="0"/>
              </a:rPr>
              <a:t> </a:t>
            </a:r>
            <a:r>
              <a:rPr lang="en-US" sz="3400" dirty="0" err="1">
                <a:latin typeface="Garamond" panose="02020404030301010803" pitchFamily="18" charset="0"/>
              </a:rPr>
              <a:t>glavnog</a:t>
            </a:r>
            <a:r>
              <a:rPr lang="en-US" sz="3400" dirty="0">
                <a:latin typeface="Garamond" panose="02020404030301010803" pitchFamily="18" charset="0"/>
              </a:rPr>
              <a:t> </a:t>
            </a:r>
            <a:r>
              <a:rPr lang="en-US" sz="3400" dirty="0" err="1">
                <a:latin typeface="Garamond" panose="02020404030301010803" pitchFamily="18" charset="0"/>
              </a:rPr>
              <a:t>pretresa</a:t>
            </a:r>
            <a:r>
              <a:rPr lang="en-US" sz="3400" dirty="0">
                <a:latin typeface="Garamond" panose="02020404030301010803" pitchFamily="18" charset="0"/>
              </a:rPr>
              <a:t> i da li je </a:t>
            </a:r>
            <a:r>
              <a:rPr lang="en-US" sz="3400" dirty="0" err="1">
                <a:latin typeface="Garamond" panose="02020404030301010803" pitchFamily="18" charset="0"/>
              </a:rPr>
              <a:t>glavni</a:t>
            </a:r>
            <a:r>
              <a:rPr lang="en-US" sz="3400" dirty="0">
                <a:latin typeface="Garamond" panose="02020404030301010803" pitchFamily="18" charset="0"/>
              </a:rPr>
              <a:t> </a:t>
            </a:r>
            <a:r>
              <a:rPr lang="en-US" sz="3400" dirty="0" err="1">
                <a:latin typeface="Garamond" panose="02020404030301010803" pitchFamily="18" charset="0"/>
              </a:rPr>
              <a:t>pretres</a:t>
            </a:r>
            <a:r>
              <a:rPr lang="en-US" sz="3400" dirty="0">
                <a:latin typeface="Garamond" panose="02020404030301010803" pitchFamily="18" charset="0"/>
              </a:rPr>
              <a:t> bio </a:t>
            </a:r>
            <a:r>
              <a:rPr lang="en-US" sz="3400" dirty="0" err="1">
                <a:latin typeface="Garamond" panose="02020404030301010803" pitchFamily="18" charset="0"/>
              </a:rPr>
              <a:t>javan</a:t>
            </a:r>
            <a:r>
              <a:rPr lang="en-US" sz="3400" dirty="0">
                <a:latin typeface="Garamond" panose="02020404030301010803" pitchFamily="18" charset="0"/>
              </a:rPr>
              <a:t>, </a:t>
            </a:r>
            <a:r>
              <a:rPr lang="en-US" sz="3400" dirty="0" err="1">
                <a:latin typeface="Garamond" panose="02020404030301010803" pitchFamily="18" charset="0"/>
              </a:rPr>
              <a:t>ime</a:t>
            </a:r>
            <a:r>
              <a:rPr lang="en-US" sz="3400" dirty="0">
                <a:latin typeface="Garamond" panose="02020404030301010803" pitchFamily="18" charset="0"/>
              </a:rPr>
              <a:t> i </a:t>
            </a:r>
            <a:r>
              <a:rPr lang="en-US" sz="3400" dirty="0" err="1">
                <a:latin typeface="Garamond" panose="02020404030301010803" pitchFamily="18" charset="0"/>
              </a:rPr>
              <a:t>prezime</a:t>
            </a:r>
            <a:r>
              <a:rPr lang="en-US" sz="3400" dirty="0">
                <a:latin typeface="Garamond" panose="02020404030301010803" pitchFamily="18" charset="0"/>
              </a:rPr>
              <a:t> </a:t>
            </a:r>
            <a:r>
              <a:rPr lang="en-US" sz="3400" dirty="0" err="1">
                <a:latin typeface="Garamond" panose="02020404030301010803" pitchFamily="18" charset="0"/>
              </a:rPr>
              <a:t>tužitelja</a:t>
            </a:r>
            <a:r>
              <a:rPr lang="en-US" sz="3400" dirty="0">
                <a:latin typeface="Garamond" panose="02020404030301010803" pitchFamily="18" charset="0"/>
              </a:rPr>
              <a:t>, </a:t>
            </a:r>
            <a:r>
              <a:rPr lang="en-US" sz="3400" dirty="0" err="1">
                <a:latin typeface="Garamond" panose="02020404030301010803" pitchFamily="18" charset="0"/>
              </a:rPr>
              <a:t>branitelja</a:t>
            </a:r>
            <a:r>
              <a:rPr lang="en-US" sz="3400" dirty="0">
                <a:latin typeface="Garamond" panose="02020404030301010803" pitchFamily="18" charset="0"/>
              </a:rPr>
              <a:t>, </a:t>
            </a:r>
            <a:r>
              <a:rPr lang="en-US" sz="3400" dirty="0" err="1">
                <a:latin typeface="Garamond" panose="02020404030301010803" pitchFamily="18" charset="0"/>
              </a:rPr>
              <a:t>zakonskog</a:t>
            </a:r>
            <a:r>
              <a:rPr lang="en-US" sz="3400" dirty="0">
                <a:latin typeface="Garamond" panose="02020404030301010803" pitchFamily="18" charset="0"/>
              </a:rPr>
              <a:t> </a:t>
            </a:r>
            <a:r>
              <a:rPr lang="en-US" sz="3400" dirty="0" err="1">
                <a:latin typeface="Garamond" panose="02020404030301010803" pitchFamily="18" charset="0"/>
              </a:rPr>
              <a:t>zastupnika</a:t>
            </a:r>
            <a:r>
              <a:rPr lang="en-US" sz="3400" dirty="0">
                <a:latin typeface="Garamond" panose="02020404030301010803" pitchFamily="18" charset="0"/>
              </a:rPr>
              <a:t> i </a:t>
            </a:r>
            <a:r>
              <a:rPr lang="en-US" sz="3400" dirty="0" err="1">
                <a:latin typeface="Garamond" panose="02020404030301010803" pitchFamily="18" charset="0"/>
              </a:rPr>
              <a:t>punomoćnika</a:t>
            </a:r>
            <a:r>
              <a:rPr lang="en-US" sz="3400" dirty="0">
                <a:latin typeface="Garamond" panose="02020404030301010803" pitchFamily="18" charset="0"/>
              </a:rPr>
              <a:t> </a:t>
            </a:r>
            <a:r>
              <a:rPr lang="en-US" sz="3400" dirty="0" err="1">
                <a:latin typeface="Garamond" panose="02020404030301010803" pitchFamily="18" charset="0"/>
              </a:rPr>
              <a:t>koji</a:t>
            </a:r>
            <a:r>
              <a:rPr lang="en-US" sz="3400" dirty="0">
                <a:latin typeface="Garamond" panose="02020404030301010803" pitchFamily="18" charset="0"/>
              </a:rPr>
              <a:t> </a:t>
            </a:r>
            <a:r>
              <a:rPr lang="en-US" sz="3400" dirty="0" err="1">
                <a:latin typeface="Garamond" panose="02020404030301010803" pitchFamily="18" charset="0"/>
              </a:rPr>
              <a:t>su</a:t>
            </a:r>
            <a:r>
              <a:rPr lang="en-US" sz="3400" dirty="0">
                <a:latin typeface="Garamond" panose="02020404030301010803" pitchFamily="18" charset="0"/>
              </a:rPr>
              <a:t> </a:t>
            </a:r>
            <a:r>
              <a:rPr lang="en-US" sz="3400" dirty="0" err="1">
                <a:latin typeface="Garamond" panose="02020404030301010803" pitchFamily="18" charset="0"/>
              </a:rPr>
              <a:t>bili</a:t>
            </a:r>
            <a:r>
              <a:rPr lang="en-US" sz="3400" dirty="0">
                <a:latin typeface="Garamond" panose="02020404030301010803" pitchFamily="18" charset="0"/>
              </a:rPr>
              <a:t> </a:t>
            </a:r>
            <a:r>
              <a:rPr lang="en-US" sz="3400" dirty="0" err="1">
                <a:latin typeface="Garamond" panose="02020404030301010803" pitchFamily="18" charset="0"/>
              </a:rPr>
              <a:t>prisutni</a:t>
            </a:r>
            <a:r>
              <a:rPr lang="en-US" sz="3400" dirty="0">
                <a:latin typeface="Garamond" panose="02020404030301010803" pitchFamily="18" charset="0"/>
              </a:rPr>
              <a:t> </a:t>
            </a:r>
            <a:r>
              <a:rPr lang="en-US" sz="3400" dirty="0" err="1">
                <a:latin typeface="Garamond" panose="02020404030301010803" pitchFamily="18" charset="0"/>
              </a:rPr>
              <a:t>na</a:t>
            </a:r>
            <a:r>
              <a:rPr lang="en-US" sz="3400" dirty="0">
                <a:latin typeface="Garamond" panose="02020404030301010803" pitchFamily="18" charset="0"/>
              </a:rPr>
              <a:t> </a:t>
            </a:r>
            <a:r>
              <a:rPr lang="en-US" sz="3400" dirty="0" err="1">
                <a:latin typeface="Garamond" panose="02020404030301010803" pitchFamily="18" charset="0"/>
              </a:rPr>
              <a:t>glavnom</a:t>
            </a:r>
            <a:r>
              <a:rPr lang="en-US" sz="3400" dirty="0">
                <a:latin typeface="Garamond" panose="02020404030301010803" pitchFamily="18" charset="0"/>
              </a:rPr>
              <a:t> </a:t>
            </a:r>
            <a:r>
              <a:rPr lang="en-US" sz="3400" dirty="0" err="1">
                <a:latin typeface="Garamond" panose="02020404030301010803" pitchFamily="18" charset="0"/>
              </a:rPr>
              <a:t>pretresu</a:t>
            </a:r>
            <a:r>
              <a:rPr lang="en-US" sz="3400" dirty="0">
                <a:latin typeface="Garamond" panose="02020404030301010803" pitchFamily="18" charset="0"/>
              </a:rPr>
              <a:t> i </a:t>
            </a:r>
            <a:r>
              <a:rPr lang="en-US" sz="3400" dirty="0" err="1">
                <a:latin typeface="Garamond" panose="02020404030301010803" pitchFamily="18" charset="0"/>
              </a:rPr>
              <a:t>dan</a:t>
            </a:r>
            <a:r>
              <a:rPr lang="en-US" sz="3400" dirty="0">
                <a:latin typeface="Garamond" panose="02020404030301010803" pitchFamily="18" charset="0"/>
              </a:rPr>
              <a:t> </a:t>
            </a:r>
            <a:r>
              <a:rPr lang="en-US" sz="3400" dirty="0" err="1">
                <a:latin typeface="Garamond" panose="02020404030301010803" pitchFamily="18" charset="0"/>
              </a:rPr>
              <a:t>objavljivanja</a:t>
            </a:r>
            <a:r>
              <a:rPr lang="en-US" sz="3400" dirty="0">
                <a:latin typeface="Garamond" panose="02020404030301010803" pitchFamily="18" charset="0"/>
              </a:rPr>
              <a:t> </a:t>
            </a:r>
            <a:r>
              <a:rPr lang="en-US" sz="3400" dirty="0" err="1">
                <a:latin typeface="Garamond" panose="02020404030301010803" pitchFamily="18" charset="0"/>
              </a:rPr>
              <a:t>izrečene</a:t>
            </a:r>
            <a:r>
              <a:rPr lang="en-US" sz="3400" dirty="0">
                <a:latin typeface="Garamond" panose="02020404030301010803" pitchFamily="18" charset="0"/>
              </a:rPr>
              <a:t> </a:t>
            </a:r>
            <a:r>
              <a:rPr lang="en-US" sz="3400" dirty="0" err="1">
                <a:latin typeface="Garamond" panose="02020404030301010803" pitchFamily="18" charset="0"/>
              </a:rPr>
              <a:t>presude</a:t>
            </a:r>
            <a:r>
              <a:rPr lang="en-US" sz="3400" dirty="0">
                <a:latin typeface="Garamond" panose="02020404030301010803" pitchFamily="18" charset="0"/>
              </a:rPr>
              <a:t>. </a:t>
            </a:r>
          </a:p>
        </p:txBody>
      </p:sp>
    </p:spTree>
    <p:extLst>
      <p:ext uri="{BB962C8B-B14F-4D97-AF65-F5344CB8AC3E}">
        <p14:creationId xmlns:p14="http://schemas.microsoft.com/office/powerpoint/2010/main" val="83828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193183"/>
            <a:ext cx="11934423" cy="6552000"/>
          </a:xfrm>
        </p:spPr>
        <p:txBody>
          <a:bodyPr>
            <a:noAutofit/>
          </a:bodyPr>
          <a:lstStyle/>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OSNOVNI SUD U ______ </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Broj: __________________</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_______, _________ godine</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bs-Latn-BA" sz="2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bs-Latn-BA" sz="2500" b="1" dirty="0">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2500" b="1" dirty="0">
                <a:effectLst/>
                <a:latin typeface="Times New Roman" panose="02020603050405020304" pitchFamily="18" charset="0"/>
                <a:ea typeface="Times New Roman" panose="02020603050405020304" pitchFamily="18" charset="0"/>
              </a:rPr>
              <a:t>U IME REPUBLIKE SRPSKE!</a:t>
            </a:r>
            <a:endParaRPr lang="en-US" sz="25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2500" b="1" dirty="0">
                <a:effectLst/>
                <a:latin typeface="Times New Roman" panose="02020603050405020304" pitchFamily="18" charset="0"/>
                <a:ea typeface="Times New Roman" panose="02020603050405020304" pitchFamily="18" charset="0"/>
              </a:rPr>
              <a:t> </a:t>
            </a:r>
            <a:endParaRPr lang="en-US" sz="2500" b="1"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Osnovni sud u ________,po sudiji K.M. kao pojedincu, uz sudjelovanje zapisničara V.B. u krivičnom predmetu protiv optuženog V.M. zbog krivičnog djela šumske krađe iz člana 430. stav 1. Krivičnog zakona Republike Srpske (u daljem tekstu: KZ RS), po optužnici Okružnog Tužilaštva _________ broj ________ od _______ godine, nakon održanog javnog glavnog pretresa, u prisustvu optuženog i Okružnog tužioca R.O. dana ________ godine donio je i istog dana javno objavio slijedeću </a:t>
            </a:r>
            <a:endParaRPr lang="en-US" sz="2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2500" dirty="0">
                <a:effectLst/>
                <a:latin typeface="Times New Roman" panose="02020603050405020304" pitchFamily="18" charset="0"/>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2500" b="1" dirty="0">
                <a:effectLst/>
                <a:latin typeface="Times New Roman" panose="02020603050405020304" pitchFamily="18" charset="0"/>
                <a:ea typeface="Times New Roman" panose="02020603050405020304" pitchFamily="18" charset="0"/>
              </a:rPr>
              <a:t> P R E S U D U </a:t>
            </a:r>
            <a:endParaRPr lang="en-US" sz="25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1559741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bs-Latn-BA" sz="4200" b="1" dirty="0">
                <a:latin typeface="Garamond" panose="02020404030301010803" pitchFamily="18" charset="0"/>
              </a:rPr>
              <a:t>Dispozitiv/Izreka  </a:t>
            </a:r>
            <a:br>
              <a:rPr lang="bs-Latn-BA" sz="4200" b="1" dirty="0">
                <a:latin typeface="Garamond" panose="02020404030301010803" pitchFamily="18" charset="0"/>
              </a:rPr>
            </a:br>
            <a:r>
              <a:rPr lang="bs-Latn-BA" sz="4200" b="1" dirty="0">
                <a:latin typeface="Garamond" panose="02020404030301010803" pitchFamily="18" charset="0"/>
              </a:rPr>
              <a:t>član 305. st. 4 ZKP FBiH</a:t>
            </a:r>
            <a:endParaRPr lang="en-US" sz="4200" b="1" dirty="0">
              <a:latin typeface="Garamond" panose="02020404030301010803" pitchFamily="18" charset="0"/>
            </a:endParaRPr>
          </a:p>
        </p:txBody>
      </p:sp>
      <p:sp>
        <p:nvSpPr>
          <p:cNvPr id="3" name="Content Placeholder 2"/>
          <p:cNvSpPr>
            <a:spLocks noGrp="1"/>
          </p:cNvSpPr>
          <p:nvPr>
            <p:ph idx="1"/>
          </p:nvPr>
        </p:nvSpPr>
        <p:spPr>
          <a:xfrm>
            <a:off x="838200" y="1825624"/>
            <a:ext cx="10515600" cy="4922905"/>
          </a:xfrm>
        </p:spPr>
        <p:txBody>
          <a:bodyPr>
            <a:noAutofit/>
          </a:bodyPr>
          <a:lstStyle/>
          <a:p>
            <a:pPr marL="0" indent="0" algn="just">
              <a:buNone/>
            </a:pPr>
            <a:r>
              <a:rPr lang="en-US" sz="3000" dirty="0" err="1">
                <a:latin typeface="Garamond" panose="02020404030301010803" pitchFamily="18" charset="0"/>
              </a:rPr>
              <a:t>Izreka</a:t>
            </a:r>
            <a:r>
              <a:rPr lang="en-US" sz="3000" dirty="0">
                <a:latin typeface="Garamond" panose="02020404030301010803" pitchFamily="18" charset="0"/>
              </a:rPr>
              <a:t> </a:t>
            </a:r>
            <a:r>
              <a:rPr lang="en-US" sz="3000" dirty="0" err="1">
                <a:latin typeface="Garamond" panose="02020404030301010803" pitchFamily="18" charset="0"/>
              </a:rPr>
              <a:t>presude</a:t>
            </a:r>
            <a:r>
              <a:rPr lang="en-US" sz="3000" dirty="0">
                <a:latin typeface="Garamond" panose="02020404030301010803" pitchFamily="18" charset="0"/>
              </a:rPr>
              <a:t> </a:t>
            </a:r>
            <a:r>
              <a:rPr lang="en-US" sz="3000" dirty="0" err="1">
                <a:latin typeface="Garamond" panose="02020404030301010803" pitchFamily="18" charset="0"/>
              </a:rPr>
              <a:t>sadrži</a:t>
            </a:r>
            <a:r>
              <a:rPr lang="en-US" sz="3000" dirty="0">
                <a:latin typeface="Garamond" panose="02020404030301010803" pitchFamily="18" charset="0"/>
              </a:rPr>
              <a:t> </a:t>
            </a:r>
            <a:r>
              <a:rPr lang="en-US" sz="3000" dirty="0" err="1">
                <a:latin typeface="Garamond" panose="02020404030301010803" pitchFamily="18" charset="0"/>
              </a:rPr>
              <a:t>osobne</a:t>
            </a:r>
            <a:r>
              <a:rPr lang="en-US" sz="3000" dirty="0">
                <a:latin typeface="Garamond" panose="02020404030301010803" pitchFamily="18" charset="0"/>
              </a:rPr>
              <a:t> </a:t>
            </a:r>
            <a:r>
              <a:rPr lang="en-US" sz="3000" dirty="0" err="1">
                <a:latin typeface="Garamond" panose="02020404030301010803" pitchFamily="18" charset="0"/>
              </a:rPr>
              <a:t>podatke</a:t>
            </a:r>
            <a:r>
              <a:rPr lang="en-US" sz="3000" dirty="0">
                <a:latin typeface="Garamond" panose="02020404030301010803" pitchFamily="18" charset="0"/>
              </a:rPr>
              <a:t> o </a:t>
            </a:r>
            <a:r>
              <a:rPr lang="en-US" sz="3000" dirty="0" err="1">
                <a:latin typeface="Garamond" panose="02020404030301010803" pitchFamily="18" charset="0"/>
              </a:rPr>
              <a:t>optuženom</a:t>
            </a:r>
            <a:r>
              <a:rPr lang="en-US" sz="3000" dirty="0">
                <a:latin typeface="Garamond" panose="02020404030301010803" pitchFamily="18" charset="0"/>
              </a:rPr>
              <a:t> i </a:t>
            </a:r>
            <a:r>
              <a:rPr lang="en-US" sz="3000" dirty="0" err="1">
                <a:latin typeface="Garamond" panose="02020404030301010803" pitchFamily="18" charset="0"/>
              </a:rPr>
              <a:t>odluku</a:t>
            </a:r>
            <a:r>
              <a:rPr lang="en-US" sz="3000" dirty="0">
                <a:latin typeface="Garamond" panose="02020404030301010803" pitchFamily="18" charset="0"/>
              </a:rPr>
              <a:t> </a:t>
            </a:r>
            <a:r>
              <a:rPr lang="en-US" sz="3000" dirty="0" err="1">
                <a:latin typeface="Garamond" panose="02020404030301010803" pitchFamily="18" charset="0"/>
              </a:rPr>
              <a:t>kojom</a:t>
            </a:r>
            <a:r>
              <a:rPr lang="en-US" sz="3000" dirty="0">
                <a:latin typeface="Garamond" panose="02020404030301010803" pitchFamily="18" charset="0"/>
              </a:rPr>
              <a:t> se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oglašava</a:t>
            </a:r>
            <a:r>
              <a:rPr lang="en-US" sz="3000" dirty="0">
                <a:latin typeface="Garamond" panose="02020404030301010803" pitchFamily="18" charset="0"/>
              </a:rPr>
              <a:t> </a:t>
            </a:r>
            <a:r>
              <a:rPr lang="en-US" sz="3000" dirty="0" err="1">
                <a:latin typeface="Garamond" panose="02020404030301010803" pitchFamily="18" charset="0"/>
              </a:rPr>
              <a:t>krivim</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krivično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je </a:t>
            </a:r>
            <a:r>
              <a:rPr lang="en-US" sz="3000" dirty="0" err="1">
                <a:latin typeface="Garamond" panose="02020404030301010803" pitchFamily="18" charset="0"/>
              </a:rPr>
              <a:t>optužen</a:t>
            </a:r>
            <a:r>
              <a:rPr lang="en-US" sz="3000" dirty="0">
                <a:latin typeface="Garamond" panose="02020404030301010803" pitchFamily="18" charset="0"/>
              </a:rPr>
              <a:t> </a:t>
            </a:r>
            <a:r>
              <a:rPr lang="en-US" sz="3000" dirty="0" err="1">
                <a:latin typeface="Garamond" panose="02020404030301010803" pitchFamily="18" charset="0"/>
              </a:rPr>
              <a:t>ili</a:t>
            </a:r>
            <a:r>
              <a:rPr lang="en-US" sz="3000" dirty="0">
                <a:latin typeface="Garamond" panose="02020404030301010803" pitchFamily="18" charset="0"/>
              </a:rPr>
              <a:t> </a:t>
            </a:r>
            <a:r>
              <a:rPr lang="en-US" sz="3000" dirty="0" err="1">
                <a:latin typeface="Garamond" panose="02020404030301010803" pitchFamily="18" charset="0"/>
              </a:rPr>
              <a:t>kojom</a:t>
            </a:r>
            <a:r>
              <a:rPr lang="en-US" sz="3000" dirty="0">
                <a:latin typeface="Garamond" panose="02020404030301010803" pitchFamily="18" charset="0"/>
              </a:rPr>
              <a:t> se </a:t>
            </a:r>
            <a:r>
              <a:rPr lang="en-US" sz="3000" dirty="0" err="1">
                <a:latin typeface="Garamond" panose="02020404030301010803" pitchFamily="18" charset="0"/>
              </a:rPr>
              <a:t>oslobađa</a:t>
            </a:r>
            <a:r>
              <a:rPr lang="en-US" sz="3000" dirty="0">
                <a:latin typeface="Garamond" panose="02020404030301010803" pitchFamily="18" charset="0"/>
              </a:rPr>
              <a:t> od </a:t>
            </a:r>
            <a:r>
              <a:rPr lang="en-US" sz="3000" dirty="0" err="1">
                <a:latin typeface="Garamond" panose="02020404030301010803" pitchFamily="18" charset="0"/>
              </a:rPr>
              <a:t>optužbe</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to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ili</a:t>
            </a:r>
            <a:r>
              <a:rPr lang="en-US" sz="3000" dirty="0">
                <a:latin typeface="Garamond" panose="02020404030301010803" pitchFamily="18" charset="0"/>
              </a:rPr>
              <a:t> </a:t>
            </a:r>
            <a:r>
              <a:rPr lang="en-US" sz="3000" dirty="0" err="1">
                <a:latin typeface="Garamond" panose="02020404030301010803" pitchFamily="18" charset="0"/>
              </a:rPr>
              <a:t>kojom</a:t>
            </a:r>
            <a:r>
              <a:rPr lang="en-US" sz="3000" dirty="0">
                <a:latin typeface="Garamond" panose="02020404030301010803" pitchFamily="18" charset="0"/>
              </a:rPr>
              <a:t> se </a:t>
            </a:r>
            <a:r>
              <a:rPr lang="en-US" sz="3000" dirty="0" err="1">
                <a:latin typeface="Garamond" panose="02020404030301010803" pitchFamily="18" charset="0"/>
              </a:rPr>
              <a:t>optužba</a:t>
            </a:r>
            <a:r>
              <a:rPr lang="en-US" sz="3000" dirty="0">
                <a:latin typeface="Garamond" panose="02020404030301010803" pitchFamily="18" charset="0"/>
              </a:rPr>
              <a:t> </a:t>
            </a:r>
            <a:r>
              <a:rPr lang="en-US" sz="3000" dirty="0" err="1">
                <a:latin typeface="Garamond" panose="02020404030301010803" pitchFamily="18" charset="0"/>
              </a:rPr>
              <a:t>odbija</a:t>
            </a:r>
            <a:r>
              <a:rPr lang="en-US" sz="3000" dirty="0">
                <a:latin typeface="Garamond" panose="02020404030301010803" pitchFamily="18" charset="0"/>
              </a:rPr>
              <a:t>. </a:t>
            </a:r>
            <a:endParaRPr lang="bs-Latn-BA" sz="3000" dirty="0">
              <a:latin typeface="Garamond" panose="02020404030301010803" pitchFamily="18" charset="0"/>
            </a:endParaRPr>
          </a:p>
          <a:p>
            <a:pPr marL="0" indent="0" algn="just">
              <a:buNone/>
            </a:pPr>
            <a:r>
              <a:rPr lang="en-US" sz="3000" dirty="0" err="1">
                <a:latin typeface="Garamond" panose="02020404030301010803" pitchFamily="18" charset="0"/>
              </a:rPr>
              <a:t>Ako</a:t>
            </a:r>
            <a:r>
              <a:rPr lang="en-US" sz="3000" dirty="0">
                <a:latin typeface="Garamond" panose="02020404030301010803" pitchFamily="18" charset="0"/>
              </a:rPr>
              <a:t> je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oglašen</a:t>
            </a:r>
            <a:r>
              <a:rPr lang="en-US" sz="3000" dirty="0">
                <a:latin typeface="Garamond" panose="02020404030301010803" pitchFamily="18" charset="0"/>
              </a:rPr>
              <a:t> </a:t>
            </a:r>
            <a:r>
              <a:rPr lang="en-US" sz="3000" dirty="0" err="1">
                <a:latin typeface="Garamond" panose="02020404030301010803" pitchFamily="18" charset="0"/>
              </a:rPr>
              <a:t>krivim</a:t>
            </a:r>
            <a:r>
              <a:rPr lang="en-US" sz="3000" dirty="0">
                <a:latin typeface="Garamond" panose="02020404030301010803" pitchFamily="18" charset="0"/>
              </a:rPr>
              <a:t>, </a:t>
            </a:r>
            <a:r>
              <a:rPr lang="en-US" sz="3000" dirty="0" err="1">
                <a:latin typeface="Garamond" panose="02020404030301010803" pitchFamily="18" charset="0"/>
              </a:rPr>
              <a:t>izreka</a:t>
            </a:r>
            <a:r>
              <a:rPr lang="en-US" sz="3000" dirty="0">
                <a:latin typeface="Garamond" panose="02020404030301010803" pitchFamily="18" charset="0"/>
              </a:rPr>
              <a:t> </a:t>
            </a:r>
            <a:r>
              <a:rPr lang="en-US" sz="3000" dirty="0" err="1">
                <a:latin typeface="Garamond" panose="02020404030301010803" pitchFamily="18" charset="0"/>
              </a:rPr>
              <a:t>presude</a:t>
            </a:r>
            <a:r>
              <a:rPr lang="en-US" sz="3000" dirty="0">
                <a:latin typeface="Garamond" panose="02020404030301010803" pitchFamily="18" charset="0"/>
              </a:rPr>
              <a:t> </a:t>
            </a:r>
            <a:r>
              <a:rPr lang="en-US" sz="3000" dirty="0" err="1">
                <a:latin typeface="Garamond" panose="02020404030301010803" pitchFamily="18" charset="0"/>
              </a:rPr>
              <a:t>mora</a:t>
            </a:r>
            <a:r>
              <a:rPr lang="en-US" sz="3000" dirty="0">
                <a:latin typeface="Garamond" panose="02020404030301010803" pitchFamily="18" charset="0"/>
              </a:rPr>
              <a:t> </a:t>
            </a:r>
            <a:r>
              <a:rPr lang="en-US" sz="3000" dirty="0" err="1">
                <a:latin typeface="Garamond" panose="02020404030301010803" pitchFamily="18" charset="0"/>
              </a:rPr>
              <a:t>obuhvatiti</a:t>
            </a:r>
            <a:r>
              <a:rPr lang="en-US" sz="3000" dirty="0">
                <a:latin typeface="Garamond" panose="02020404030301010803" pitchFamily="18" charset="0"/>
              </a:rPr>
              <a:t> </a:t>
            </a:r>
            <a:r>
              <a:rPr lang="en-US" sz="3000" dirty="0" err="1">
                <a:latin typeface="Garamond" panose="02020404030301010803" pitchFamily="18" charset="0"/>
              </a:rPr>
              <a:t>potrebne</a:t>
            </a:r>
            <a:r>
              <a:rPr lang="en-US" sz="3000" dirty="0">
                <a:latin typeface="Garamond" panose="02020404030301010803" pitchFamily="18" charset="0"/>
              </a:rPr>
              <a:t> </a:t>
            </a:r>
            <a:r>
              <a:rPr lang="en-US" sz="3000" dirty="0" err="1">
                <a:latin typeface="Garamond" panose="02020404030301010803" pitchFamily="18" charset="0"/>
              </a:rPr>
              <a:t>podatke</a:t>
            </a:r>
            <a:r>
              <a:rPr lang="en-US" sz="3000" dirty="0">
                <a:latin typeface="Garamond" panose="02020404030301010803" pitchFamily="18" charset="0"/>
              </a:rPr>
              <a:t> </a:t>
            </a:r>
            <a:r>
              <a:rPr lang="en-US" sz="3000" dirty="0" err="1">
                <a:latin typeface="Garamond" panose="02020404030301010803" pitchFamily="18" charset="0"/>
              </a:rPr>
              <a:t>iz</a:t>
            </a:r>
            <a:r>
              <a:rPr lang="en-US" sz="3000" dirty="0">
                <a:latin typeface="Garamond" panose="02020404030301010803" pitchFamily="18" charset="0"/>
              </a:rPr>
              <a:t> </a:t>
            </a:r>
            <a:r>
              <a:rPr lang="en-US" sz="3000" dirty="0" err="1">
                <a:latin typeface="Garamond" panose="02020404030301010803" pitchFamily="18" charset="0"/>
              </a:rPr>
              <a:t>člana</a:t>
            </a:r>
            <a:r>
              <a:rPr lang="en-US" sz="3000" dirty="0">
                <a:latin typeface="Garamond" panose="02020404030301010803" pitchFamily="18" charset="0"/>
              </a:rPr>
              <a:t> 300.</a:t>
            </a:r>
            <a:r>
              <a:rPr lang="bs-Latn-BA" sz="3000" dirty="0">
                <a:latin typeface="Garamond" panose="02020404030301010803" pitchFamily="18" charset="0"/>
              </a:rPr>
              <a:t> ZKP FBiH</a:t>
            </a:r>
            <a:r>
              <a:rPr lang="en-US" sz="3000" dirty="0">
                <a:latin typeface="Garamond" panose="02020404030301010803" pitchFamily="18" charset="0"/>
              </a:rPr>
              <a:t> </a:t>
            </a:r>
            <a:r>
              <a:rPr lang="en-US" sz="3000" dirty="0" err="1">
                <a:latin typeface="Garamond" panose="02020404030301010803" pitchFamily="18" charset="0"/>
              </a:rPr>
              <a:t>ovog</a:t>
            </a:r>
            <a:r>
              <a:rPr lang="en-US" sz="3000" dirty="0">
                <a:latin typeface="Garamond" panose="02020404030301010803" pitchFamily="18" charset="0"/>
              </a:rPr>
              <a:t> </a:t>
            </a:r>
            <a:r>
              <a:rPr lang="en-US" sz="3000" dirty="0" err="1">
                <a:latin typeface="Garamond" panose="02020404030301010803" pitchFamily="18" charset="0"/>
              </a:rPr>
              <a:t>zakona</a:t>
            </a:r>
            <a:r>
              <a:rPr lang="en-US" sz="3000" dirty="0">
                <a:latin typeface="Garamond" panose="02020404030301010803" pitchFamily="18" charset="0"/>
              </a:rPr>
              <a:t>, a </a:t>
            </a:r>
            <a:r>
              <a:rPr lang="en-US" sz="3000" dirty="0" err="1">
                <a:latin typeface="Garamond" panose="02020404030301010803" pitchFamily="18" charset="0"/>
              </a:rPr>
              <a:t>ako</a:t>
            </a:r>
            <a:r>
              <a:rPr lang="en-US" sz="3000" dirty="0">
                <a:latin typeface="Garamond" panose="02020404030301010803" pitchFamily="18" charset="0"/>
              </a:rPr>
              <a:t> je </a:t>
            </a:r>
            <a:r>
              <a:rPr lang="en-US" sz="3000" dirty="0" err="1">
                <a:latin typeface="Garamond" panose="02020404030301010803" pitchFamily="18" charset="0"/>
              </a:rPr>
              <a:t>oslobođen</a:t>
            </a:r>
            <a:r>
              <a:rPr lang="en-US" sz="3000" dirty="0">
                <a:latin typeface="Garamond" panose="02020404030301010803" pitchFamily="18" charset="0"/>
              </a:rPr>
              <a:t> od </a:t>
            </a:r>
            <a:r>
              <a:rPr lang="en-US" sz="3000" dirty="0" err="1">
                <a:latin typeface="Garamond" panose="02020404030301010803" pitchFamily="18" charset="0"/>
              </a:rPr>
              <a:t>optužbe</a:t>
            </a:r>
            <a:r>
              <a:rPr lang="en-US" sz="3000" dirty="0">
                <a:latin typeface="Garamond" panose="02020404030301010803" pitchFamily="18" charset="0"/>
              </a:rPr>
              <a:t> </a:t>
            </a:r>
            <a:r>
              <a:rPr lang="en-US" sz="3000" dirty="0" err="1">
                <a:latin typeface="Garamond" panose="02020404030301010803" pitchFamily="18" charset="0"/>
              </a:rPr>
              <a:t>ili</a:t>
            </a:r>
            <a:r>
              <a:rPr lang="en-US" sz="3000" dirty="0">
                <a:latin typeface="Garamond" panose="02020404030301010803" pitchFamily="18" charset="0"/>
              </a:rPr>
              <a:t> je </a:t>
            </a:r>
            <a:r>
              <a:rPr lang="en-US" sz="3000" dirty="0" err="1">
                <a:latin typeface="Garamond" panose="02020404030301010803" pitchFamily="18" charset="0"/>
              </a:rPr>
              <a:t>optužba</a:t>
            </a:r>
            <a:r>
              <a:rPr lang="en-US" sz="3000" dirty="0">
                <a:latin typeface="Garamond" panose="02020404030301010803" pitchFamily="18" charset="0"/>
              </a:rPr>
              <a:t> </a:t>
            </a:r>
            <a:r>
              <a:rPr lang="en-US" sz="3000" dirty="0" err="1">
                <a:latin typeface="Garamond" panose="02020404030301010803" pitchFamily="18" charset="0"/>
              </a:rPr>
              <a:t>odbijena</a:t>
            </a:r>
            <a:r>
              <a:rPr lang="en-US" sz="3000" dirty="0">
                <a:latin typeface="Garamond" panose="02020404030301010803" pitchFamily="18" charset="0"/>
              </a:rPr>
              <a:t>, </a:t>
            </a:r>
            <a:r>
              <a:rPr lang="en-US" sz="3000" dirty="0" err="1">
                <a:latin typeface="Garamond" panose="02020404030301010803" pitchFamily="18" charset="0"/>
              </a:rPr>
              <a:t>izreka</a:t>
            </a:r>
            <a:r>
              <a:rPr lang="en-US" sz="3000" dirty="0">
                <a:latin typeface="Garamond" panose="02020404030301010803" pitchFamily="18" charset="0"/>
              </a:rPr>
              <a:t> </a:t>
            </a:r>
            <a:r>
              <a:rPr lang="en-US" sz="3000" dirty="0" err="1">
                <a:latin typeface="Garamond" panose="02020404030301010803" pitchFamily="18" charset="0"/>
              </a:rPr>
              <a:t>presude</a:t>
            </a:r>
            <a:r>
              <a:rPr lang="en-US" sz="3000" dirty="0">
                <a:latin typeface="Garamond" panose="02020404030301010803" pitchFamily="18" charset="0"/>
              </a:rPr>
              <a:t> </a:t>
            </a:r>
            <a:r>
              <a:rPr lang="en-US" sz="3000" dirty="0" err="1">
                <a:latin typeface="Garamond" panose="02020404030301010803" pitchFamily="18" charset="0"/>
              </a:rPr>
              <a:t>mora</a:t>
            </a:r>
            <a:r>
              <a:rPr lang="en-US" sz="3000" dirty="0">
                <a:latin typeface="Garamond" panose="02020404030301010803" pitchFamily="18" charset="0"/>
              </a:rPr>
              <a:t> </a:t>
            </a:r>
            <a:r>
              <a:rPr lang="en-US" sz="3000" dirty="0" err="1">
                <a:latin typeface="Garamond" panose="02020404030301010803" pitchFamily="18" charset="0"/>
              </a:rPr>
              <a:t>obuhvatiti</a:t>
            </a:r>
            <a:r>
              <a:rPr lang="en-US" sz="3000" dirty="0">
                <a:latin typeface="Garamond" panose="02020404030301010803" pitchFamily="18" charset="0"/>
              </a:rPr>
              <a:t> </a:t>
            </a:r>
            <a:r>
              <a:rPr lang="en-US" sz="3000" dirty="0" err="1">
                <a:latin typeface="Garamond" panose="02020404030301010803" pitchFamily="18" charset="0"/>
              </a:rPr>
              <a:t>opis</a:t>
            </a:r>
            <a:r>
              <a:rPr lang="en-US" sz="3000" dirty="0">
                <a:latin typeface="Garamond" panose="02020404030301010803" pitchFamily="18" charset="0"/>
              </a:rPr>
              <a:t> </a:t>
            </a:r>
            <a:r>
              <a:rPr lang="en-US" sz="3000" dirty="0" err="1">
                <a:latin typeface="Garamond" panose="02020404030301010803" pitchFamily="18" charset="0"/>
              </a:rPr>
              <a:t>djela</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je </a:t>
            </a:r>
            <a:r>
              <a:rPr lang="en-US" sz="3000" dirty="0" err="1">
                <a:latin typeface="Garamond" panose="02020404030301010803" pitchFamily="18" charset="0"/>
              </a:rPr>
              <a:t>optužen</a:t>
            </a:r>
            <a:r>
              <a:rPr lang="en-US" sz="3000" dirty="0">
                <a:latin typeface="Garamond" panose="02020404030301010803" pitchFamily="18" charset="0"/>
              </a:rPr>
              <a:t> i </a:t>
            </a:r>
            <a:r>
              <a:rPr lang="en-US" sz="3000" dirty="0" err="1">
                <a:latin typeface="Garamond" panose="02020404030301010803" pitchFamily="18" charset="0"/>
              </a:rPr>
              <a:t>odluku</a:t>
            </a:r>
            <a:r>
              <a:rPr lang="en-US" sz="3000" dirty="0">
                <a:latin typeface="Garamond" panose="02020404030301010803" pitchFamily="18" charset="0"/>
              </a:rPr>
              <a:t> o </a:t>
            </a:r>
            <a:r>
              <a:rPr lang="en-US" sz="3000" dirty="0" err="1">
                <a:latin typeface="Garamond" panose="02020404030301010803" pitchFamily="18" charset="0"/>
              </a:rPr>
              <a:t>troškovima</a:t>
            </a:r>
            <a:r>
              <a:rPr lang="en-US" sz="3000" dirty="0">
                <a:latin typeface="Garamond" panose="02020404030301010803" pitchFamily="18" charset="0"/>
              </a:rPr>
              <a:t> </a:t>
            </a:r>
            <a:r>
              <a:rPr lang="en-US" sz="3000" dirty="0" err="1">
                <a:latin typeface="Garamond" panose="02020404030301010803" pitchFamily="18" charset="0"/>
              </a:rPr>
              <a:t>krivičnog</a:t>
            </a:r>
            <a:r>
              <a:rPr lang="en-US" sz="3000" dirty="0">
                <a:latin typeface="Garamond" panose="02020404030301010803" pitchFamily="18" charset="0"/>
              </a:rPr>
              <a:t> </a:t>
            </a:r>
            <a:r>
              <a:rPr lang="en-US" sz="3000" dirty="0" err="1">
                <a:latin typeface="Garamond" panose="02020404030301010803" pitchFamily="18" charset="0"/>
              </a:rPr>
              <a:t>postupka</a:t>
            </a:r>
            <a:r>
              <a:rPr lang="bs-Latn-BA" sz="3000" dirty="0">
                <a:latin typeface="Garamond" panose="02020404030301010803" pitchFamily="18" charset="0"/>
              </a:rPr>
              <a:t> </a:t>
            </a:r>
            <a:r>
              <a:rPr lang="bs-Latn-BA" sz="3000" b="1" dirty="0">
                <a:latin typeface="Garamond" panose="02020404030301010803" pitchFamily="18" charset="0"/>
              </a:rPr>
              <a:t>(član 202. ZKP FBiH)</a:t>
            </a:r>
            <a:r>
              <a:rPr lang="en-US" sz="3000" b="1" dirty="0">
                <a:latin typeface="Garamond" panose="02020404030301010803" pitchFamily="18" charset="0"/>
              </a:rPr>
              <a:t> </a:t>
            </a:r>
            <a:r>
              <a:rPr lang="en-US" sz="3000" dirty="0">
                <a:latin typeface="Garamond" panose="02020404030301010803" pitchFamily="18" charset="0"/>
              </a:rPr>
              <a:t>i </a:t>
            </a:r>
            <a:r>
              <a:rPr lang="en-US" sz="3000" dirty="0" err="1">
                <a:latin typeface="Garamond" panose="02020404030301010803" pitchFamily="18" charset="0"/>
              </a:rPr>
              <a:t>imovinskopravnom</a:t>
            </a:r>
            <a:r>
              <a:rPr lang="en-US" sz="3000" dirty="0">
                <a:latin typeface="Garamond" panose="02020404030301010803" pitchFamily="18" charset="0"/>
              </a:rPr>
              <a:t> </a:t>
            </a:r>
            <a:r>
              <a:rPr lang="en-US" sz="3000" dirty="0" err="1">
                <a:latin typeface="Garamond" panose="02020404030301010803" pitchFamily="18" charset="0"/>
              </a:rPr>
              <a:t>zahtjevu</a:t>
            </a:r>
            <a:r>
              <a:rPr lang="bs-Latn-BA" sz="3000" dirty="0">
                <a:latin typeface="Garamond" panose="02020404030301010803" pitchFamily="18" charset="0"/>
              </a:rPr>
              <a:t> </a:t>
            </a:r>
            <a:r>
              <a:rPr lang="bs-Latn-BA" sz="3000" b="1" dirty="0">
                <a:latin typeface="Garamond" panose="02020404030301010803" pitchFamily="18" charset="0"/>
              </a:rPr>
              <a:t>(član 212. ZKP FBiH)</a:t>
            </a:r>
            <a:r>
              <a:rPr lang="en-US" sz="3000" dirty="0">
                <a:latin typeface="Garamond" panose="02020404030301010803" pitchFamily="18" charset="0"/>
              </a:rPr>
              <a:t>, </a:t>
            </a:r>
            <a:r>
              <a:rPr lang="en-US" sz="3000" dirty="0" err="1">
                <a:latin typeface="Garamond" panose="02020404030301010803" pitchFamily="18" charset="0"/>
              </a:rPr>
              <a:t>ako</a:t>
            </a:r>
            <a:r>
              <a:rPr lang="en-US" sz="3000" dirty="0">
                <a:latin typeface="Garamond" panose="02020404030301010803" pitchFamily="18" charset="0"/>
              </a:rPr>
              <a:t> je bio </a:t>
            </a:r>
            <a:r>
              <a:rPr lang="en-US" sz="3000" dirty="0" err="1">
                <a:latin typeface="Garamond" panose="02020404030301010803" pitchFamily="18" charset="0"/>
              </a:rPr>
              <a:t>postavljen</a:t>
            </a:r>
            <a:r>
              <a:rPr lang="en-US" sz="3000" dirty="0">
                <a:latin typeface="Garamond" panose="02020404030301010803" pitchFamily="18" charset="0"/>
              </a:rPr>
              <a:t>. </a:t>
            </a:r>
          </a:p>
        </p:txBody>
      </p:sp>
    </p:spTree>
    <p:extLst>
      <p:ext uri="{BB962C8B-B14F-4D97-AF65-F5344CB8AC3E}">
        <p14:creationId xmlns:p14="http://schemas.microsoft.com/office/powerpoint/2010/main" val="266516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20"/>
            <a:ext cx="10515600" cy="6284890"/>
          </a:xfrm>
        </p:spPr>
        <p:txBody>
          <a:bodyPr>
            <a:normAutofit fontScale="62500" lnSpcReduction="20000"/>
          </a:bodyPr>
          <a:lstStyle/>
          <a:p>
            <a:pPr marL="0" indent="0" algn="just">
              <a:spcBef>
                <a:spcPts val="0"/>
              </a:spcBef>
              <a:buNone/>
            </a:pPr>
            <a:r>
              <a:rPr lang="bs-Latn-BA" dirty="0">
                <a:effectLst/>
                <a:latin typeface="Times New Roman" panose="02020603050405020304" pitchFamily="18" charset="0"/>
                <a:ea typeface="Times New Roman" panose="02020603050405020304" pitchFamily="18" charset="0"/>
              </a:rPr>
              <a:t>Optuženi B.M. sin T. i majke C. rođene K. rođen ... godine u _______ , gdje je i nastanjen, Srbin, državljanin BiH, oženjen, otac dvoje maloljetne djece, od imovine ima kuću i 10 dunuma zemlje, sa završenom osnovnom školom, ranije osuđivan i to presudom Osnovnog suda u ________ broj __________ od _______ godine na novčanu kaznu u iznosu od 300,00 KM, zbog krivičnog djela šumske krađe iz člana 424. stav 1. Krivičnog zakonika Republike Srpske (KZ RS), protiv njega se ne vodi drugi krivični postupak, na slobodi,</a:t>
            </a:r>
            <a:endParaRPr lang="en-US"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KRIV JE</a:t>
            </a:r>
            <a:endParaRPr lang="en-US" dirty="0">
              <a:effectLst/>
              <a:latin typeface="Times New Roman" panose="02020603050405020304" pitchFamily="18" charset="0"/>
              <a:ea typeface="Times New Roman" panose="02020603050405020304" pitchFamily="18" charset="0"/>
            </a:endParaRPr>
          </a:p>
          <a:p>
            <a:pPr marL="0" indent="0">
              <a:spcBef>
                <a:spcPts val="0"/>
              </a:spcBef>
              <a:buNone/>
            </a:pPr>
            <a:r>
              <a:rPr lang="bs-Latn-BA" dirty="0">
                <a:effectLst/>
                <a:latin typeface="Times New Roman" panose="02020603050405020304" pitchFamily="18" charset="0"/>
                <a:ea typeface="Times New Roman" panose="02020603050405020304" pitchFamily="18" charset="0"/>
              </a:rPr>
              <a:t>	što je:</a:t>
            </a:r>
            <a:endParaRPr lang="en-US" dirty="0">
              <a:effectLst/>
              <a:latin typeface="Times New Roman" panose="02020603050405020304" pitchFamily="18" charset="0"/>
              <a:ea typeface="Times New Roman" panose="02020603050405020304" pitchFamily="18" charset="0"/>
            </a:endParaRPr>
          </a:p>
          <a:p>
            <a:pPr marL="0" indent="0">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Tačno neutvrđenog dana u prvoj polovini ________ godine, u državnoj šumi P. D. koja se nalazi u Gospodarskoj jedinici ___odjel _____, bez prethodne doznake i uplate oborio tri stabla hrasta ukupne drvne mase od 7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te je dana _________ godine od strane čuvara šuma V.Ž., J.R. i B.M. zatečen da sa dva konja izvlači trupce od oborenih stabala, oštetivši na taj način  L.S. iz _______ za iznos od 766,00 KM, dakle, radi krađe u šumi oborio više stabala, a količina oborenog drveta je veća od 3 m</a:t>
            </a:r>
            <a:r>
              <a:rPr lang="bs-Latn-BA" baseline="30000" dirty="0">
                <a:effectLst/>
                <a:latin typeface="Times New Roman" panose="02020603050405020304" pitchFamily="18" charset="0"/>
                <a:ea typeface="Times New Roman" panose="02020603050405020304" pitchFamily="18" charset="0"/>
              </a:rPr>
              <a:t>3</a:t>
            </a:r>
            <a:r>
              <a:rPr lang="bs-Latn-BA" dirty="0">
                <a:latin typeface="Times New Roman" panose="02020603050405020304" pitchFamily="18" charset="0"/>
                <a:ea typeface="Times New Roman" panose="02020603050405020304" pitchFamily="18" charset="0"/>
              </a:rPr>
              <a:t>.</a:t>
            </a:r>
          </a:p>
          <a:p>
            <a:pPr marL="0" indent="0" algn="just">
              <a:spcBef>
                <a:spcPts val="0"/>
              </a:spcBef>
              <a:buNone/>
            </a:pPr>
            <a:endParaRPr lang="bs-Latn-BA"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b="1" dirty="0">
                <a:latin typeface="Times New Roman" panose="02020603050405020304" pitchFamily="18" charset="0"/>
                <a:ea typeface="Times New Roman" panose="02020603050405020304" pitchFamily="18" charset="0"/>
              </a:rPr>
              <a:t>Č</a:t>
            </a:r>
            <a:r>
              <a:rPr lang="bs-Latn-BA" b="1" dirty="0">
                <a:effectLst/>
                <a:latin typeface="Times New Roman" panose="02020603050405020304" pitchFamily="18" charset="0"/>
                <a:ea typeface="Times New Roman" panose="02020603050405020304" pitchFamily="18" charset="0"/>
              </a:rPr>
              <a:t>ime je počinio krivično djelo šumske krađe iz člana 430. stav 1. KZ RS, pa ga sud na osnovu istog zakonskog propisa, a uz primjenu odredbi člana 37. KZ RS, </a:t>
            </a:r>
            <a:endParaRPr lang="en-US" b="1"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OSUĐUJE</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ctr">
              <a:spcBef>
                <a:spcPts val="0"/>
              </a:spcBef>
              <a:buNone/>
            </a:pPr>
            <a:r>
              <a:rPr lang="bs-Latn-BA" dirty="0">
                <a:effectLst/>
                <a:latin typeface="Times New Roman" panose="02020603050405020304" pitchFamily="18" charset="0"/>
                <a:ea typeface="Times New Roman" panose="02020603050405020304" pitchFamily="18" charset="0"/>
              </a:rPr>
              <a:t>NA KAZNU ZATVORA U TRAJANJU OD 30 (trideset) DANA.</a:t>
            </a:r>
            <a:endParaRPr lang="en-US" dirty="0">
              <a:effectLst/>
              <a:latin typeface="Times New Roman" panose="02020603050405020304" pitchFamily="18" charset="0"/>
              <a:ea typeface="Times New Roman" panose="02020603050405020304" pitchFamily="18" charset="0"/>
            </a:endParaRPr>
          </a:p>
          <a:p>
            <a:pPr marL="0" indent="0">
              <a:spcBef>
                <a:spcPts val="0"/>
              </a:spcBef>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gn="just">
              <a:spcBef>
                <a:spcPts val="0"/>
              </a:spcBef>
              <a:buNone/>
            </a:pPr>
            <a:r>
              <a:rPr lang="bs-Latn-BA" dirty="0">
                <a:effectLst/>
                <a:latin typeface="Times New Roman" panose="02020603050405020304" pitchFamily="18" charset="0"/>
                <a:ea typeface="Times New Roman" panose="02020603050405020304" pitchFamily="18" charset="0"/>
              </a:rPr>
              <a:t>	Na osnovu člana </a:t>
            </a:r>
            <a:r>
              <a:rPr lang="bs-Latn-BA" b="1" dirty="0">
                <a:effectLst/>
                <a:latin typeface="Times New Roman" panose="02020603050405020304" pitchFamily="18" charset="0"/>
                <a:ea typeface="Times New Roman" panose="02020603050405020304" pitchFamily="18" charset="0"/>
              </a:rPr>
              <a:t>108. stav 3</a:t>
            </a:r>
            <a:r>
              <a:rPr lang="bs-Latn-BA" dirty="0">
                <a:effectLst/>
                <a:latin typeface="Times New Roman" panose="02020603050405020304" pitchFamily="18" charset="0"/>
                <a:ea typeface="Times New Roman" panose="02020603050405020304" pitchFamily="18" charset="0"/>
              </a:rPr>
              <a:t>. Zakona o krivičnom postupku optuženi se obavezuje da oštećenoj ŠG L. iz _______ naknadi štetu pričinjenu krivičnim djelom u iznosu od 766,00 KM, u roku od 60 dana, a pod prijetnjom izvršenja. </a:t>
            </a:r>
          </a:p>
          <a:p>
            <a:pPr marL="0" indent="0" algn="just">
              <a:spcBef>
                <a:spcPts val="0"/>
              </a:spcBef>
              <a:buNone/>
            </a:pP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Na osnovu člana </a:t>
            </a:r>
            <a:r>
              <a:rPr lang="bs-Latn-BA" b="1" dirty="0">
                <a:effectLst/>
                <a:latin typeface="Times New Roman" panose="02020603050405020304" pitchFamily="18" charset="0"/>
                <a:ea typeface="Times New Roman" panose="02020603050405020304" pitchFamily="18" charset="0"/>
              </a:rPr>
              <a:t>99. stav 1</a:t>
            </a:r>
            <a:r>
              <a:rPr lang="bs-Latn-BA" dirty="0">
                <a:effectLst/>
                <a:latin typeface="Times New Roman" panose="02020603050405020304" pitchFamily="18" charset="0"/>
                <a:ea typeface="Times New Roman" panose="02020603050405020304" pitchFamily="18" charset="0"/>
              </a:rPr>
              <a:t>. Zakona o krivičnom postupku optuženi se obavezuje da naknadi troškove krivičnog postupka  i to na ime paušala sudu u iznosu od 150,00 KM, u roku od 15 dana, a pod prijetnjom izvršenja.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45534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5535"/>
          </a:xfrm>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bs-Latn-BA" dirty="0">
                <a:latin typeface="Garamond" panose="02020404030301010803" pitchFamily="18" charset="0"/>
              </a:rPr>
              <a:t>Obrazloženje presude: član 305. st. 6-10 ZKP FBiH</a:t>
            </a:r>
            <a:endParaRPr lang="en-US" dirty="0">
              <a:latin typeface="Garamond" panose="02020404030301010803" pitchFamily="18" charset="0"/>
            </a:endParaRPr>
          </a:p>
        </p:txBody>
      </p:sp>
      <p:sp>
        <p:nvSpPr>
          <p:cNvPr id="3" name="Content Placeholder 2"/>
          <p:cNvSpPr>
            <a:spLocks noGrp="1"/>
          </p:cNvSpPr>
          <p:nvPr>
            <p:ph idx="1"/>
          </p:nvPr>
        </p:nvSpPr>
        <p:spPr>
          <a:xfrm>
            <a:off x="838200" y="1270660"/>
            <a:ext cx="10515600" cy="4906303"/>
          </a:xfrm>
        </p:spPr>
        <p:txBody>
          <a:bodyPr>
            <a:normAutofit fontScale="55000" lnSpcReduction="20000"/>
          </a:bodyPr>
          <a:lstStyle/>
          <a:p>
            <a:pPr marL="0" marR="0" indent="0" algn="ctr">
              <a:spcBef>
                <a:spcPts val="0"/>
              </a:spcBef>
              <a:spcAft>
                <a:spcPts val="0"/>
              </a:spcAft>
              <a:buNone/>
            </a:pPr>
            <a:r>
              <a:rPr lang="bs-Latn-BA" sz="4000" b="1" dirty="0">
                <a:effectLst/>
                <a:latin typeface="Times New Roman" panose="02020603050405020304" pitchFamily="18" charset="0"/>
                <a:ea typeface="Times New Roman" panose="02020603050405020304" pitchFamily="18" charset="0"/>
              </a:rPr>
              <a:t>O b r a z l o ž e nj e</a:t>
            </a:r>
            <a:endParaRPr lang="en-US" sz="4000" b="1"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Okružno tužilaštvo u __________ podiglo je optužnicu broj _______ od _________ godine protiv optuženog B.M. zbog krivičnog djela šumske krađe iz člana 430. stav 1. KZ RS, počinjenog na način opisan u dispozitivu optužnice i izreci ove presude.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Nakon što je optužnica potvrđena dana ___________ godine, na ročištu za izjašnjenje o krivnji ________ godine, optuženi se izjasnio da nije kriv, te je nakon toga, a na osnovu člana 236. stav 4. Zakona o krivičnom postupku (u daljem tekstu: ZKP) predmet dostavljen sudiji radi zakazivanja glavnog pretresa.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U svojoj odbrani na glavnom pretresu optuženi je izjavio da se ne osjeća krivim za sječu stabala, jer da je sječu vršio u privatnoj šumi posjednika D.K.</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U toku dokaznog potupka na glavnom pretresu provedeni su dokazi optužbe i to</a:t>
            </a:r>
            <a:r>
              <a:rPr lang="bs-Latn-BA" sz="3500" dirty="0">
                <a:latin typeface="Times New Roman" panose="02020603050405020304" pitchFamily="18" charset="0"/>
                <a:ea typeface="Times New Roman" panose="02020603050405020304" pitchFamily="18" charset="0"/>
              </a:rPr>
              <a:t>: saslušanje  svjedoka - ovlaštenog predstavnika oštećene L.S, saslušanje oštećene L.S, saslušanjem </a:t>
            </a:r>
            <a:r>
              <a:rPr lang="bs-Latn-BA" sz="3500" dirty="0">
                <a:effectLst/>
                <a:latin typeface="Times New Roman" panose="02020603050405020304" pitchFamily="18" charset="0"/>
                <a:ea typeface="Times New Roman" panose="02020603050405020304" pitchFamily="18" charset="0"/>
              </a:rPr>
              <a:t>svjedoka – čuvara šume V.Ž., V.M. i J.R., uvidom u službenu knjigu pomoćnog tehničkog osoblja – čuvara šume V.Ž., te izvod iz kaznene evidencije za optuženog, dok je optuženi dostavio na uvid prijavni list K.O. __________ za posjednika D.K. </a:t>
            </a:r>
            <a:endParaRPr lang="en-US" sz="3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500" dirty="0">
                <a:effectLst/>
                <a:latin typeface="Times New Roman" panose="02020603050405020304" pitchFamily="18" charset="0"/>
                <a:ea typeface="Times New Roman" panose="02020603050405020304" pitchFamily="18" charset="0"/>
              </a:rPr>
              <a:t>	Nakon provedenih dokaza, cijeneći svaki dokaz posebno i u međusobnoj vezi, a kako je to propisano odredbom člana 287. stav 2. ZKP, odlučeno je kao u izreci ove presude iz slijedećih razloga: </a:t>
            </a:r>
            <a:endParaRPr lang="en-US" sz="35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52448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4"/>
            <a:ext cx="10515600" cy="5678199"/>
          </a:xfrm>
        </p:spPr>
        <p:txBody>
          <a:bodyPr>
            <a:normAutofit fontScale="77500" lnSpcReduction="20000"/>
          </a:bodyPr>
          <a:lstStyle/>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Iz saglasnih iskaza svjedoka čuvara šume  V.Ž., V.M. i J.R., proizilazi da su optuženog, kojeg dobro poznaju, zatekli dana _________ godine kako sa dva konja izvlači hrastove trupce iz šume državne svojine ______ u odjelu _____ . Gospodarske jedinice_______ , te da su tragom vuče trupaca došli do tri panja od posječenih stabala hrasta. Upoređivanjem debljine panjeva i trupaca koji su se u većini nalazili na licu mjesta, a dio je optuženi već bio izvukao, ustanovili su da trupci potiču od posječenih stabala hrasta. Premjerom su utvrdili da se radilo o količini od 7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drvne mase, od čega 5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tehničkog i 2 m</a:t>
            </a:r>
            <a:r>
              <a:rPr lang="bs-Latn-BA" baseline="30000" dirty="0">
                <a:effectLst/>
                <a:latin typeface="Times New Roman" panose="02020603050405020304" pitchFamily="18" charset="0"/>
                <a:ea typeface="Times New Roman" panose="02020603050405020304" pitchFamily="18" charset="0"/>
              </a:rPr>
              <a:t>3</a:t>
            </a:r>
            <a:r>
              <a:rPr lang="bs-Latn-BA" dirty="0">
                <a:effectLst/>
                <a:latin typeface="Times New Roman" panose="02020603050405020304" pitchFamily="18" charset="0"/>
                <a:ea typeface="Times New Roman" panose="02020603050405020304" pitchFamily="18" charset="0"/>
              </a:rPr>
              <a:t> ogrevnog drveta. Ovo saznanje su evidentirali u službenu knjigu čuvara šuma V.Ž., u koju se potpisao i optuženi. Ovako dati iskazi svjedoka potvrđeni su i uvidom u službenu knjigu svjedoka V.Ž. Ovlašteni predstavnik oštećene L.S. izjavio je da je sječom stabala oštećenoj pričinjena šteta u iznosu od 766,00 KM.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Provedenim dokazima optužbe sud je u cjelosti poklonio vjeru iz razloga što se isti međusobno potvrđuju, a ni sam optuženi nije imao primjedbi provedenim dokazima i na izričit upit je potvrdio da se kritičnog dana potpisao u službenu knjigu čuvara šume V.Ž.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Na osnovu provedenih dokaza optužbe sud u potpunosti nalazi utvrđenim da je optuženi postupao na način kako je to opisano u izreci ove presude, te da se u njegovim radnjama stiču sva obilježja krivičnog djela šumske krađe iz člana 430. stav 1. KZ RS koje mu se optužnicom stavlja na teret.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33127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176963"/>
          </a:xfrm>
        </p:spPr>
        <p:txBody>
          <a:bodyPr>
            <a:normAutofit fontScale="55000" lnSpcReduction="20000"/>
          </a:bodyPr>
          <a:lstStyle/>
          <a:p>
            <a:pPr marL="0" marR="0" indent="0" algn="just">
              <a:spcBef>
                <a:spcPts val="0"/>
              </a:spcBef>
              <a:spcAft>
                <a:spcPts val="0"/>
              </a:spcAft>
              <a:buNone/>
            </a:pPr>
            <a:endParaRPr lang="bs-Latn-BA"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Utvrđujući postojanje krivične odgovornosti optuženog, sud nalazi da uračunljivost optuženog u vrijeme izvršenja krivičnog djela ničim nije dovedena u sumnju, kao i to da je krivično djelo počinio sa direktnim umišljajem. Taj oblik vinosti bez ikakve sumnje proizilazi iz načina izvršenja ovog krivičnog djela. </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 </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Odlučujući o vrsti i visini kazne koju će izreći optuženom, a polazeći od svrhe kažnjavanja propisane u članu 28. KZ RS, sud je kao olakšavajuće okolnosti na strani optuženog cijenio činjenicu da je porodičan i otac dvoje malodobne djece, te nezaposlen, a kao otežavajuću okolnost cijenio je njegovu raniju osuđivanost za isto krivično djelo. Imajući u vidu težinu djela izraženu kroz posljedicu, da su oborena tri stabla hrasta u količini drvne mase koja se približava gornjoj granici zakonske inkriminacije po kojoj je optuženi oglašen krivim, te cijeneći stepen krivične odgovornosti optuženog, sud nalazi da se samo izricanjem efektivne kazne zatvora u odnosu na optuženog može uticati da više ne čini krivična djela, pa mu je zbog toga izrečena kazna zatvora u trajanju od 30 (trideset) dana, kao potebna mjera kazne za ostvarenje svrhe kažnjavanja.</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 </a:t>
            </a:r>
            <a:endParaRPr lang="en-US"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Odluka o imovinskopravnom zahtjevu oštećene L.S. iz ______ temelji se na odredbi člana 108. stav 3. ZKP. Kako je saslušanjem ovlaštenog predstavnika oštećene utvrđeno da je izvršenjem krivičnog djela za koje je oglašen krivim optuženi pričinio štetu oštećenoj u visini od 766,00 KM, to je obavezan da ovu štetu i naknadi. </a:t>
            </a:r>
          </a:p>
          <a:p>
            <a:pPr marL="0" marR="0" indent="0" algn="just">
              <a:spcBef>
                <a:spcPts val="0"/>
              </a:spcBef>
              <a:spcAft>
                <a:spcPts val="0"/>
              </a:spcAft>
              <a:buNone/>
            </a:pPr>
            <a:endParaRPr lang="bs-Latn-BA" sz="39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bs-Latn-BA" sz="39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sz="3900" dirty="0">
                <a:effectLst/>
                <a:latin typeface="Times New Roman" panose="02020603050405020304" pitchFamily="18" charset="0"/>
                <a:ea typeface="Times New Roman" panose="02020603050405020304" pitchFamily="18" charset="0"/>
              </a:rPr>
              <a:t>Temeljem člana 99. stav 1. ZKP optuženi je obavezan da naknadi troškove krivičnog postupka u vidu paušala sudu u iznosu od 150,00 KM, a koji iznos je odmjeren obzirom na složenost i dužinu trajanja krivičnog postupka, te  imovno stanje optuženog. </a:t>
            </a:r>
            <a:endParaRPr lang="bs-Latn-BA" sz="3900" dirty="0">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4093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20266"/>
          </a:xfrm>
        </p:spPr>
        <p:style>
          <a:lnRef idx="3">
            <a:schemeClr val="lt1"/>
          </a:lnRef>
          <a:fillRef idx="1">
            <a:schemeClr val="accent2"/>
          </a:fillRef>
          <a:effectRef idx="1">
            <a:schemeClr val="accent2"/>
          </a:effectRef>
          <a:fontRef idx="minor">
            <a:schemeClr val="lt1"/>
          </a:fontRef>
        </p:style>
        <p:txBody>
          <a:bodyPr>
            <a:noAutofit/>
          </a:bodyPr>
          <a:lstStyle/>
          <a:p>
            <a:pPr algn="ctr"/>
            <a:r>
              <a:rPr lang="bs-Latn-BA" sz="3500" dirty="0">
                <a:latin typeface="Garamond" panose="02020404030301010803" pitchFamily="18" charset="0"/>
              </a:rPr>
              <a:t>Pouka o pravnom lijeku (član 304 stav 4 ZKP FBiH) /potpis sudije, odnosno predsjednika vijeća i zapisničara (član 304. stav 2. ZKP FBiH)</a:t>
            </a:r>
            <a:endParaRPr lang="en-US" sz="3500" dirty="0">
              <a:latin typeface="Garamond" panose="02020404030301010803" pitchFamily="18" charset="0"/>
            </a:endParaRPr>
          </a:p>
        </p:txBody>
      </p:sp>
      <p:sp>
        <p:nvSpPr>
          <p:cNvPr id="3" name="Content Placeholder 2"/>
          <p:cNvSpPr>
            <a:spLocks noGrp="1"/>
          </p:cNvSpPr>
          <p:nvPr>
            <p:ph idx="1"/>
          </p:nvPr>
        </p:nvSpPr>
        <p:spPr>
          <a:xfrm>
            <a:off x="838200" y="2531165"/>
            <a:ext cx="10515600" cy="3645798"/>
          </a:xfrm>
        </p:spPr>
        <p:txBody>
          <a:bodyPr/>
          <a:lstStyle/>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Zapisničar 							       Sudija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V.M. 							                   K.M.</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POUKA O PRAVNOM LIJEKU: </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bs-Latn-BA" dirty="0">
                <a:effectLst/>
                <a:latin typeface="Times New Roman" panose="02020603050405020304" pitchFamily="18" charset="0"/>
                <a:ea typeface="Times New Roman" panose="02020603050405020304" pitchFamily="18" charset="0"/>
              </a:rPr>
              <a:t>Protiv ove presude može se izjaviti žalba Okružnom sudu u __________ u roku od 15 dana od dana prijema. Oštećeni žalbu mogu izjaviti zbog odluke o imovinskopravnom zahtjevu i troškovima krivičnog postupka.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63467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bs-Latn-BA" dirty="0"/>
              <a:t>Izrada presude</a:t>
            </a:r>
            <a:br>
              <a:rPr lang="bs-Latn-BA" dirty="0"/>
            </a:br>
            <a:r>
              <a:rPr lang="bs-Latn-BA" dirty="0"/>
              <a:t>kojom se izdaje kazneni nalog </a:t>
            </a:r>
            <a:endParaRPr lang="en-US" dirty="0"/>
          </a:p>
        </p:txBody>
      </p:sp>
    </p:spTree>
    <p:extLst>
      <p:ext uri="{BB962C8B-B14F-4D97-AF65-F5344CB8AC3E}">
        <p14:creationId xmlns:p14="http://schemas.microsoft.com/office/powerpoint/2010/main" val="218581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s-Latn-BA" b="1" dirty="0">
                <a:latin typeface="Garamond" panose="02020404030301010803" pitchFamily="18" charset="0"/>
              </a:rPr>
              <a:t>Pojam, vrste i predmet presude </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lnSpcReduction="10000"/>
          </a:bodyPr>
          <a:lstStyle/>
          <a:p>
            <a:pPr lvl="1" algn="just">
              <a:lnSpc>
                <a:spcPct val="150000"/>
              </a:lnSpc>
              <a:buFont typeface="Wingdings" panose="05000000000000000000" pitchFamily="2" charset="2"/>
              <a:buChar char="Ø"/>
            </a:pPr>
            <a:r>
              <a:rPr lang="bs-Latn-BA" sz="2000" dirty="0">
                <a:latin typeface="Garamond" panose="02020404030301010803" pitchFamily="18" charset="0"/>
              </a:rPr>
              <a:t> </a:t>
            </a:r>
            <a:r>
              <a:rPr lang="bs-Latn-BA" sz="2300" dirty="0">
                <a:latin typeface="Garamond" panose="02020404030301010803" pitchFamily="18" charset="0"/>
              </a:rPr>
              <a:t>Najvažnija odluka koja se donosi u krivičnom postupku.</a:t>
            </a:r>
          </a:p>
          <a:p>
            <a:pPr lvl="1" algn="just">
              <a:lnSpc>
                <a:spcPct val="150000"/>
              </a:lnSpc>
              <a:buFont typeface="Wingdings" panose="05000000000000000000" pitchFamily="2" charset="2"/>
              <a:buChar char="Ø"/>
            </a:pPr>
            <a:r>
              <a:rPr lang="bs-Latn-BA" sz="2300" dirty="0">
                <a:latin typeface="Garamond" panose="02020404030301010803" pitchFamily="18" charset="0"/>
              </a:rPr>
              <a:t> Presudom se odlučuje o osnovnim i sporednim predmetima KP. </a:t>
            </a:r>
          </a:p>
          <a:p>
            <a:pPr lvl="1" algn="just">
              <a:lnSpc>
                <a:spcPct val="150000"/>
              </a:lnSpc>
              <a:buFont typeface="Wingdings" panose="05000000000000000000" pitchFamily="2" charset="2"/>
              <a:buChar char="Ø"/>
            </a:pPr>
            <a:r>
              <a:rPr lang="bs-Latn-BA" sz="2300" dirty="0">
                <a:latin typeface="Garamond" panose="02020404030301010803" pitchFamily="18" charset="0"/>
              </a:rPr>
              <a:t> Donosi se nakon završetka glavnom pretresa. Moguće je i njeno izricanje i u stadiju optuženja (npr. nakon prihvatanja izjave o priznanju krivnje ili sporazuma o priznanju krivnje), zatim u postupku po pravnom lijeku i postupku izdavanja kaznenog naloga.  </a:t>
            </a:r>
          </a:p>
          <a:p>
            <a:pPr lvl="1" algn="just">
              <a:lnSpc>
                <a:spcPct val="150000"/>
              </a:lnSpc>
              <a:buFont typeface="Wingdings" panose="05000000000000000000" pitchFamily="2" charset="2"/>
              <a:buChar char="Ø"/>
            </a:pPr>
            <a:r>
              <a:rPr lang="bs-Latn-BA" sz="2300" b="1" dirty="0">
                <a:latin typeface="Garamond" panose="02020404030301010803" pitchFamily="18" charset="0"/>
              </a:rPr>
              <a:t>Presuda jeste sudska odluka kojom se raspravlja krivičnopravni zahtjev izražen u optužnom aktu</a:t>
            </a:r>
            <a:r>
              <a:rPr lang="bs-Latn-BA" sz="2300" dirty="0">
                <a:latin typeface="Garamond" panose="02020404030301010803" pitchFamily="18" charset="0"/>
              </a:rPr>
              <a:t>. </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199346916"/>
      </p:ext>
    </p:extLst>
  </p:cSld>
  <p:clrMapOvr>
    <a:masterClrMapping/>
  </p:clrMapOvr>
  <mc:AlternateContent xmlns:mc="http://schemas.openxmlformats.org/markup-compatibility/2006" xmlns:p14="http://schemas.microsoft.com/office/powerpoint/2010/main">
    <mc:Choice Requires="p14">
      <p:transition spd="slow" p14:dur="2000" advTm="4005"/>
    </mc:Choice>
    <mc:Fallback xmlns="">
      <p:transition spd="slow" advTm="400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par>
                                <p:cTn id="15" presetID="32" presetClass="emph" presetSubtype="0" fill="hold" nodeType="withEffect">
                                  <p:stCondLst>
                                    <p:cond delay="0"/>
                                  </p:stCondLst>
                                  <p:childTnLst>
                                    <p:animRot by="120000">
                                      <p:cBhvr>
                                        <p:cTn id="16" dur="100" fill="hold">
                                          <p:stCondLst>
                                            <p:cond delay="0"/>
                                          </p:stCondLst>
                                        </p:cTn>
                                        <p:tgtEl>
                                          <p:spTgt spid="3">
                                            <p:txEl>
                                              <p:pRg st="1" end="1"/>
                                            </p:txEl>
                                          </p:spTgt>
                                        </p:tgtEl>
                                        <p:attrNameLst>
                                          <p:attrName>r</p:attrName>
                                        </p:attrNameLst>
                                      </p:cBhvr>
                                    </p:animRot>
                                    <p:animRot by="-240000">
                                      <p:cBhvr>
                                        <p:cTn id="17" dur="200" fill="hold">
                                          <p:stCondLst>
                                            <p:cond delay="200"/>
                                          </p:stCondLst>
                                        </p:cTn>
                                        <p:tgtEl>
                                          <p:spTgt spid="3">
                                            <p:txEl>
                                              <p:pRg st="1" end="1"/>
                                            </p:txEl>
                                          </p:spTgt>
                                        </p:tgtEl>
                                        <p:attrNameLst>
                                          <p:attrName>r</p:attrName>
                                        </p:attrNameLst>
                                      </p:cBhvr>
                                    </p:animRot>
                                    <p:animRot by="240000">
                                      <p:cBhvr>
                                        <p:cTn id="18" dur="200" fill="hold">
                                          <p:stCondLst>
                                            <p:cond delay="400"/>
                                          </p:stCondLst>
                                        </p:cTn>
                                        <p:tgtEl>
                                          <p:spTgt spid="3">
                                            <p:txEl>
                                              <p:pRg st="1" end="1"/>
                                            </p:txEl>
                                          </p:spTgt>
                                        </p:tgtEl>
                                        <p:attrNameLst>
                                          <p:attrName>r</p:attrName>
                                        </p:attrNameLst>
                                      </p:cBhvr>
                                    </p:animRot>
                                    <p:animRot by="-240000">
                                      <p:cBhvr>
                                        <p:cTn id="19" dur="200" fill="hold">
                                          <p:stCondLst>
                                            <p:cond delay="600"/>
                                          </p:stCondLst>
                                        </p:cTn>
                                        <p:tgtEl>
                                          <p:spTgt spid="3">
                                            <p:txEl>
                                              <p:pRg st="1" end="1"/>
                                            </p:txEl>
                                          </p:spTgt>
                                        </p:tgtEl>
                                        <p:attrNameLst>
                                          <p:attrName>r</p:attrName>
                                        </p:attrNameLst>
                                      </p:cBhvr>
                                    </p:animRot>
                                    <p:animRot by="120000">
                                      <p:cBhvr>
                                        <p:cTn id="20" dur="200" fill="hold">
                                          <p:stCondLst>
                                            <p:cond delay="800"/>
                                          </p:stCondLst>
                                        </p:cTn>
                                        <p:tgtEl>
                                          <p:spTgt spid="3">
                                            <p:txEl>
                                              <p:pRg st="1" end="1"/>
                                            </p:txEl>
                                          </p:spTgt>
                                        </p:tgtEl>
                                        <p:attrNameLst>
                                          <p:attrName>r</p:attrName>
                                        </p:attrNameLst>
                                      </p:cBhvr>
                                    </p:animRot>
                                  </p:childTnLst>
                                </p:cTn>
                              </p:par>
                              <p:par>
                                <p:cTn id="21" presetID="32" presetClass="emph" presetSubtype="0" fill="hold" nodeType="with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par>
                                <p:cTn id="27" presetID="32" presetClass="emph" presetSubtype="0" fill="hold" nodeType="withEffect">
                                  <p:stCondLst>
                                    <p:cond delay="0"/>
                                  </p:stCondLst>
                                  <p:childTnLst>
                                    <p:animRot by="120000">
                                      <p:cBhvr>
                                        <p:cTn id="28" dur="100" fill="hold">
                                          <p:stCondLst>
                                            <p:cond delay="0"/>
                                          </p:stCondLst>
                                        </p:cTn>
                                        <p:tgtEl>
                                          <p:spTgt spid="3">
                                            <p:txEl>
                                              <p:pRg st="3" end="3"/>
                                            </p:txEl>
                                          </p:spTgt>
                                        </p:tgtEl>
                                        <p:attrNameLst>
                                          <p:attrName>r</p:attrName>
                                        </p:attrNameLst>
                                      </p:cBhvr>
                                    </p:animRot>
                                    <p:animRot by="-240000">
                                      <p:cBhvr>
                                        <p:cTn id="29" dur="200" fill="hold">
                                          <p:stCondLst>
                                            <p:cond delay="200"/>
                                          </p:stCondLst>
                                        </p:cTn>
                                        <p:tgtEl>
                                          <p:spTgt spid="3">
                                            <p:txEl>
                                              <p:pRg st="3" end="3"/>
                                            </p:txEl>
                                          </p:spTgt>
                                        </p:tgtEl>
                                        <p:attrNameLst>
                                          <p:attrName>r</p:attrName>
                                        </p:attrNameLst>
                                      </p:cBhvr>
                                    </p:animRot>
                                    <p:animRot by="240000">
                                      <p:cBhvr>
                                        <p:cTn id="30" dur="200" fill="hold">
                                          <p:stCondLst>
                                            <p:cond delay="400"/>
                                          </p:stCondLst>
                                        </p:cTn>
                                        <p:tgtEl>
                                          <p:spTgt spid="3">
                                            <p:txEl>
                                              <p:pRg st="3" end="3"/>
                                            </p:txEl>
                                          </p:spTgt>
                                        </p:tgtEl>
                                        <p:attrNameLst>
                                          <p:attrName>r</p:attrName>
                                        </p:attrNameLst>
                                      </p:cBhvr>
                                    </p:animRot>
                                    <p:animRot by="-240000">
                                      <p:cBhvr>
                                        <p:cTn id="31" dur="200" fill="hold">
                                          <p:stCondLst>
                                            <p:cond delay="600"/>
                                          </p:stCondLst>
                                        </p:cTn>
                                        <p:tgtEl>
                                          <p:spTgt spid="3">
                                            <p:txEl>
                                              <p:pRg st="3" end="3"/>
                                            </p:txEl>
                                          </p:spTgt>
                                        </p:tgtEl>
                                        <p:attrNameLst>
                                          <p:attrName>r</p:attrName>
                                        </p:attrNameLst>
                                      </p:cBhvr>
                                    </p:animRot>
                                    <p:animRot by="120000">
                                      <p:cBhvr>
                                        <p:cTn id="32"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33" fill="hold" display="0">
                  <p:stCondLst>
                    <p:cond delay="indefinite"/>
                  </p:stCondLst>
                  <p:endCondLst>
                    <p:cond evt="onStopAudio" delay="0">
                      <p:tgtEl>
                        <p:sldTgt/>
                      </p:tgtEl>
                    </p:cond>
                  </p:endCondLst>
                </p:cTn>
                <p:tgtEl>
                  <p:spTgt spid="4"/>
                </p:tgtEl>
              </p:cMediaNode>
            </p:audio>
            <p:seq concurrent="1" nextAc="seek">
              <p:cTn id="34" restart="whenNotActive" fill="hold" evtFilter="cancelBubble" nodeType="interactiveSeq">
                <p:stCondLst>
                  <p:cond evt="onClick" delay="0">
                    <p:tgtEl>
                      <p:spTgt spid="2"/>
                    </p:tgtEl>
                  </p:cond>
                </p:stCondLst>
                <p:endSync evt="end" delay="0">
                  <p:rtn val="all"/>
                </p:endSync>
                <p:childTnLst>
                  <p:par>
                    <p:cTn id="35" fill="hold">
                      <p:stCondLst>
                        <p:cond delay="0"/>
                      </p:stCondLst>
                      <p:childTnLst>
                        <p:par>
                          <p:cTn id="36" fill="hold">
                            <p:stCondLst>
                              <p:cond delay="0"/>
                            </p:stCondLst>
                            <p:childTnLst>
                              <p:par>
                                <p:cTn id="37" presetID="27" presetClass="emph" presetSubtype="0" fill="remove" grpId="0" nodeType="clickEffect">
                                  <p:stCondLst>
                                    <p:cond delay="0"/>
                                  </p:stCondLst>
                                  <p:childTnLst>
                                    <p:animClr clrSpc="rgb" dir="cw">
                                      <p:cBhvr override="childStyle">
                                        <p:cTn id="38" dur="250" autoRev="1" fill="remove"/>
                                        <p:tgtEl>
                                          <p:spTgt spid="3">
                                            <p:txEl>
                                              <p:pRg st="0" end="0"/>
                                            </p:txEl>
                                          </p:spTgt>
                                        </p:tgtEl>
                                        <p:attrNameLst>
                                          <p:attrName>style.color</p:attrName>
                                        </p:attrNameLst>
                                      </p:cBhvr>
                                      <p:to>
                                        <a:schemeClr val="bg1"/>
                                      </p:to>
                                    </p:animClr>
                                    <p:animClr clrSpc="rgb" dir="cw">
                                      <p:cBhvr>
                                        <p:cTn id="39" dur="250" autoRev="1" fill="remove"/>
                                        <p:tgtEl>
                                          <p:spTgt spid="3">
                                            <p:txEl>
                                              <p:pRg st="0" end="0"/>
                                            </p:txEl>
                                          </p:spTgt>
                                        </p:tgtEl>
                                        <p:attrNameLst>
                                          <p:attrName>fillcolor</p:attrName>
                                        </p:attrNameLst>
                                      </p:cBhvr>
                                      <p:to>
                                        <a:schemeClr val="bg1"/>
                                      </p:to>
                                    </p:animClr>
                                    <p:set>
                                      <p:cBhvr>
                                        <p:cTn id="40" dur="250" autoRev="1" fill="remove"/>
                                        <p:tgtEl>
                                          <p:spTgt spid="3">
                                            <p:txEl>
                                              <p:pRg st="0" end="0"/>
                                            </p:txEl>
                                          </p:spTgt>
                                        </p:tgtEl>
                                        <p:attrNameLst>
                                          <p:attrName>fill.type</p:attrName>
                                        </p:attrNameLst>
                                      </p:cBhvr>
                                      <p:to>
                                        <p:strVal val="solid"/>
                                      </p:to>
                                    </p:set>
                                    <p:set>
                                      <p:cBhvr>
                                        <p:cTn id="41" dur="250" autoRev="1" fill="remove"/>
                                        <p:tgtEl>
                                          <p:spTgt spid="3">
                                            <p:txEl>
                                              <p:pRg st="0" end="0"/>
                                            </p:txEl>
                                          </p:spTgt>
                                        </p:tgtEl>
                                        <p:attrNameLst>
                                          <p:attrName>fill.on</p:attrName>
                                        </p:attrNameLst>
                                      </p:cBhvr>
                                      <p:to>
                                        <p:strVal val="true"/>
                                      </p:to>
                                    </p:set>
                                  </p:childTnLst>
                                </p:cTn>
                              </p:par>
                              <p:par>
                                <p:cTn id="42" presetID="27" presetClass="emph" presetSubtype="0" fill="remove" grpId="0" nodeType="withEffect">
                                  <p:stCondLst>
                                    <p:cond delay="0"/>
                                  </p:stCondLst>
                                  <p:childTnLst>
                                    <p:animClr clrSpc="rgb" dir="cw">
                                      <p:cBhvr override="childStyle">
                                        <p:cTn id="43" dur="250" autoRev="1" fill="remove"/>
                                        <p:tgtEl>
                                          <p:spTgt spid="3">
                                            <p:txEl>
                                              <p:pRg st="1" end="1"/>
                                            </p:txEl>
                                          </p:spTgt>
                                        </p:tgtEl>
                                        <p:attrNameLst>
                                          <p:attrName>style.color</p:attrName>
                                        </p:attrNameLst>
                                      </p:cBhvr>
                                      <p:to>
                                        <a:schemeClr val="bg1"/>
                                      </p:to>
                                    </p:animClr>
                                    <p:animClr clrSpc="rgb" dir="cw">
                                      <p:cBhvr>
                                        <p:cTn id="44" dur="250" autoRev="1" fill="remove"/>
                                        <p:tgtEl>
                                          <p:spTgt spid="3">
                                            <p:txEl>
                                              <p:pRg st="1" end="1"/>
                                            </p:txEl>
                                          </p:spTgt>
                                        </p:tgtEl>
                                        <p:attrNameLst>
                                          <p:attrName>fillcolor</p:attrName>
                                        </p:attrNameLst>
                                      </p:cBhvr>
                                      <p:to>
                                        <a:schemeClr val="bg1"/>
                                      </p:to>
                                    </p:animClr>
                                    <p:set>
                                      <p:cBhvr>
                                        <p:cTn id="45" dur="250" autoRev="1" fill="remove"/>
                                        <p:tgtEl>
                                          <p:spTgt spid="3">
                                            <p:txEl>
                                              <p:pRg st="1" end="1"/>
                                            </p:txEl>
                                          </p:spTgt>
                                        </p:tgtEl>
                                        <p:attrNameLst>
                                          <p:attrName>fill.type</p:attrName>
                                        </p:attrNameLst>
                                      </p:cBhvr>
                                      <p:to>
                                        <p:strVal val="solid"/>
                                      </p:to>
                                    </p:set>
                                    <p:set>
                                      <p:cBhvr>
                                        <p:cTn id="46" dur="250" autoRev="1" fill="remove"/>
                                        <p:tgtEl>
                                          <p:spTgt spid="3">
                                            <p:txEl>
                                              <p:pRg st="1" end="1"/>
                                            </p:txEl>
                                          </p:spTgt>
                                        </p:tgtEl>
                                        <p:attrNameLst>
                                          <p:attrName>fill.on</p:attrName>
                                        </p:attrNameLst>
                                      </p:cBhvr>
                                      <p:to>
                                        <p:strVal val="true"/>
                                      </p:to>
                                    </p:set>
                                  </p:childTnLst>
                                </p:cTn>
                              </p:par>
                              <p:par>
                                <p:cTn id="47" presetID="27" presetClass="emph" presetSubtype="0" fill="remove" grpId="0" nodeType="withEffect">
                                  <p:stCondLst>
                                    <p:cond delay="0"/>
                                  </p:stCondLst>
                                  <p:childTnLst>
                                    <p:animClr clrSpc="rgb" dir="cw">
                                      <p:cBhvr override="childStyle">
                                        <p:cTn id="48" dur="250" autoRev="1" fill="remove"/>
                                        <p:tgtEl>
                                          <p:spTgt spid="3">
                                            <p:txEl>
                                              <p:pRg st="2" end="2"/>
                                            </p:txEl>
                                          </p:spTgt>
                                        </p:tgtEl>
                                        <p:attrNameLst>
                                          <p:attrName>style.color</p:attrName>
                                        </p:attrNameLst>
                                      </p:cBhvr>
                                      <p:to>
                                        <a:schemeClr val="bg1"/>
                                      </p:to>
                                    </p:animClr>
                                    <p:animClr clrSpc="rgb" dir="cw">
                                      <p:cBhvr>
                                        <p:cTn id="49" dur="250" autoRev="1" fill="remove"/>
                                        <p:tgtEl>
                                          <p:spTgt spid="3">
                                            <p:txEl>
                                              <p:pRg st="2" end="2"/>
                                            </p:txEl>
                                          </p:spTgt>
                                        </p:tgtEl>
                                        <p:attrNameLst>
                                          <p:attrName>fillcolor</p:attrName>
                                        </p:attrNameLst>
                                      </p:cBhvr>
                                      <p:to>
                                        <a:schemeClr val="bg1"/>
                                      </p:to>
                                    </p:animClr>
                                    <p:set>
                                      <p:cBhvr>
                                        <p:cTn id="50" dur="250" autoRev="1" fill="remove"/>
                                        <p:tgtEl>
                                          <p:spTgt spid="3">
                                            <p:txEl>
                                              <p:pRg st="2" end="2"/>
                                            </p:txEl>
                                          </p:spTgt>
                                        </p:tgtEl>
                                        <p:attrNameLst>
                                          <p:attrName>fill.type</p:attrName>
                                        </p:attrNameLst>
                                      </p:cBhvr>
                                      <p:to>
                                        <p:strVal val="solid"/>
                                      </p:to>
                                    </p:set>
                                    <p:set>
                                      <p:cBhvr>
                                        <p:cTn id="51" dur="250" autoRev="1" fill="remove"/>
                                        <p:tgtEl>
                                          <p:spTgt spid="3">
                                            <p:txEl>
                                              <p:pRg st="2" end="2"/>
                                            </p:txEl>
                                          </p:spTgt>
                                        </p:tgtEl>
                                        <p:attrNameLst>
                                          <p:attrName>fill.on</p:attrName>
                                        </p:attrNameLst>
                                      </p:cBhvr>
                                      <p:to>
                                        <p:strVal val="true"/>
                                      </p:to>
                                    </p:set>
                                  </p:childTnLst>
                                </p:cTn>
                              </p:par>
                              <p:par>
                                <p:cTn id="52" presetID="27" presetClass="emph" presetSubtype="0" fill="remove" grpId="0" nodeType="withEffect">
                                  <p:stCondLst>
                                    <p:cond delay="0"/>
                                  </p:stCondLst>
                                  <p:childTnLst>
                                    <p:animClr clrSpc="rgb" dir="cw">
                                      <p:cBhvr override="childStyle">
                                        <p:cTn id="53" dur="250" autoRev="1" fill="remove"/>
                                        <p:tgtEl>
                                          <p:spTgt spid="3">
                                            <p:txEl>
                                              <p:pRg st="3" end="3"/>
                                            </p:txEl>
                                          </p:spTgt>
                                        </p:tgtEl>
                                        <p:attrNameLst>
                                          <p:attrName>style.color</p:attrName>
                                        </p:attrNameLst>
                                      </p:cBhvr>
                                      <p:to>
                                        <a:schemeClr val="bg1"/>
                                      </p:to>
                                    </p:animClr>
                                    <p:animClr clrSpc="rgb" dir="cw">
                                      <p:cBhvr>
                                        <p:cTn id="54" dur="250" autoRev="1" fill="remove"/>
                                        <p:tgtEl>
                                          <p:spTgt spid="3">
                                            <p:txEl>
                                              <p:pRg st="3" end="3"/>
                                            </p:txEl>
                                          </p:spTgt>
                                        </p:tgtEl>
                                        <p:attrNameLst>
                                          <p:attrName>fillcolor</p:attrName>
                                        </p:attrNameLst>
                                      </p:cBhvr>
                                      <p:to>
                                        <a:schemeClr val="bg1"/>
                                      </p:to>
                                    </p:animClr>
                                    <p:set>
                                      <p:cBhvr>
                                        <p:cTn id="55" dur="250" autoRev="1" fill="remove"/>
                                        <p:tgtEl>
                                          <p:spTgt spid="3">
                                            <p:txEl>
                                              <p:pRg st="3" end="3"/>
                                            </p:txEl>
                                          </p:spTgt>
                                        </p:tgtEl>
                                        <p:attrNameLst>
                                          <p:attrName>fill.type</p:attrName>
                                        </p:attrNameLst>
                                      </p:cBhvr>
                                      <p:to>
                                        <p:strVal val="solid"/>
                                      </p:to>
                                    </p:set>
                                    <p:set>
                                      <p:cBhvr>
                                        <p:cTn id="56" dur="250" autoRev="1" fill="remove"/>
                                        <p:tgtEl>
                                          <p:spTgt spid="3">
                                            <p:txEl>
                                              <p:pRg st="3" end="3"/>
                                            </p:txEl>
                                          </p:spTgt>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6A82F-21A8-46F8-89BB-52C10252ACC7}"/>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s-Latn-BA" dirty="0">
                <a:latin typeface="Garamond" panose="02020404030301010803" pitchFamily="18" charset="0"/>
              </a:rPr>
              <a:t>Šta mora sadržavati presuda kojom se izdaje kazneni nalog? </a:t>
            </a:r>
          </a:p>
        </p:txBody>
      </p:sp>
      <p:sp>
        <p:nvSpPr>
          <p:cNvPr id="3" name="Content Placeholder 2">
            <a:extLst>
              <a:ext uri="{FF2B5EF4-FFF2-40B4-BE49-F238E27FC236}">
                <a16:creationId xmlns:a16="http://schemas.microsoft.com/office/drawing/2014/main" id="{6BDABEAE-1AB8-4D75-B336-3C1A22FDDA06}"/>
              </a:ext>
            </a:extLst>
          </p:cNvPr>
          <p:cNvSpPr>
            <a:spLocks noGrp="1"/>
          </p:cNvSpPr>
          <p:nvPr>
            <p:ph idx="1"/>
          </p:nvPr>
        </p:nvSpPr>
        <p:spPr/>
        <p:txBody>
          <a:bodyPr>
            <a:normAutofit lnSpcReduction="10000"/>
          </a:bodyPr>
          <a:lstStyle/>
          <a:p>
            <a:pPr lvl="0" algn="just">
              <a:buFont typeface="Wingdings" panose="05000000000000000000" pitchFamily="2" charset="2"/>
              <a:buChar char="Ø"/>
            </a:pPr>
            <a:r>
              <a:rPr lang="bs-Latn-BA" sz="3000" dirty="0">
                <a:solidFill>
                  <a:prstClr val="black"/>
                </a:solidFill>
                <a:latin typeface="Garamond" panose="02020404030301010803" pitchFamily="18" charset="0"/>
              </a:rPr>
              <a:t>Presuda kojom se izdaje kazneni nalog mora sadržavati sve podatke kao i presuda kojom se optuženi oglašava krivim (čl. 285 ZKP BiH). </a:t>
            </a:r>
          </a:p>
          <a:p>
            <a:pPr marL="0" lvl="0" indent="0" algn="just">
              <a:buNone/>
            </a:pPr>
            <a:endParaRPr lang="bs-Latn-BA" sz="3000" dirty="0">
              <a:solidFill>
                <a:prstClr val="black"/>
              </a:solidFill>
              <a:latin typeface="Garamond" panose="02020404030301010803" pitchFamily="18" charset="0"/>
            </a:endParaRPr>
          </a:p>
          <a:p>
            <a:pPr lvl="0" algn="just">
              <a:buFont typeface="Wingdings" panose="05000000000000000000" pitchFamily="2" charset="2"/>
              <a:buChar char="Ø"/>
            </a:pPr>
            <a:r>
              <a:rPr lang="bs-Latn-BA" sz="3000" dirty="0">
                <a:solidFill>
                  <a:prstClr val="black"/>
                </a:solidFill>
                <a:latin typeface="Garamond" panose="02020404030301010803" pitchFamily="18" charset="0"/>
              </a:rPr>
              <a:t>Razlika između presude kojom se optuženi oglašava krivim donese u redovnom krivičnom postupku i presude donesene u postupku izdavanja kaznenog naloga jeste što sud nije dužan detaljno obrazlagati razloge koji opravdavaju izricanje presude, već je dovoljno da oni budu ukratko navedeni u obrazloženju.</a:t>
            </a:r>
          </a:p>
          <a:p>
            <a:pPr lvl="0" algn="just">
              <a:buFont typeface="Wingdings" panose="05000000000000000000" pitchFamily="2" charset="2"/>
              <a:buChar char="Ø"/>
            </a:pPr>
            <a:r>
              <a:rPr lang="bs-Latn-BA" sz="3000" dirty="0">
                <a:solidFill>
                  <a:prstClr val="black"/>
                </a:solidFill>
                <a:latin typeface="Garamond" panose="02020404030301010803" pitchFamily="18" charset="0"/>
              </a:rPr>
              <a:t>Također, u pouci o pravnom lijeku za ovu vrstu presude mora biti naveden rok za žalbu od 8 dana, umjesto 15 dana. </a:t>
            </a:r>
          </a:p>
          <a:p>
            <a:endParaRPr lang="bs-Latn-BA" dirty="0"/>
          </a:p>
        </p:txBody>
      </p:sp>
    </p:spTree>
    <p:extLst>
      <p:ext uri="{BB962C8B-B14F-4D97-AF65-F5344CB8AC3E}">
        <p14:creationId xmlns:p14="http://schemas.microsoft.com/office/powerpoint/2010/main" val="1811904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30FE1-DD31-49F6-9216-66B37EF46CCE}"/>
              </a:ext>
            </a:extLst>
          </p:cNvPr>
          <p:cNvSpPr>
            <a:spLocks noGrp="1"/>
          </p:cNvSpPr>
          <p:nvPr>
            <p:ph type="title"/>
          </p:nvPr>
        </p:nvSpPr>
        <p:spPr>
          <a:xfrm>
            <a:off x="838199" y="365126"/>
            <a:ext cx="10515601" cy="109261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bs-Latn-BA" sz="3500" b="1" dirty="0">
                <a:solidFill>
                  <a:schemeClr val="bg1"/>
                </a:solidFill>
                <a:latin typeface="Garamond" panose="02020404030301010803" pitchFamily="18" charset="0"/>
              </a:rPr>
              <a:t>Presuda kojom se optuženi oglašava krivim</a:t>
            </a:r>
            <a:endParaRPr lang="bs-Latn-BA" sz="3500" dirty="0">
              <a:solidFill>
                <a:schemeClr val="bg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62D24A30-B2B1-47F8-B44A-3E2890258746}"/>
              </a:ext>
            </a:extLst>
          </p:cNvPr>
          <p:cNvSpPr>
            <a:spLocks noGrp="1"/>
          </p:cNvSpPr>
          <p:nvPr>
            <p:ph idx="1"/>
          </p:nvPr>
        </p:nvSpPr>
        <p:spPr>
          <a:xfrm>
            <a:off x="838200" y="1616765"/>
            <a:ext cx="10515600" cy="4560198"/>
          </a:xfrm>
        </p:spPr>
        <p:txBody>
          <a:bodyPr>
            <a:normAutofit fontScale="70000" lnSpcReduction="20000"/>
          </a:bodyPr>
          <a:lstStyle/>
          <a:p>
            <a:pPr marL="0" indent="0" algn="ctr">
              <a:buNone/>
            </a:pPr>
            <a:endParaRPr lang="bs-Latn-BA" b="1" dirty="0">
              <a:solidFill>
                <a:srgbClr val="666666"/>
              </a:solidFill>
              <a:latin typeface="Arial" panose="020B0604020202020204" pitchFamily="34" charset="0"/>
            </a:endParaRPr>
          </a:p>
          <a:p>
            <a:pPr marL="0" indent="0" algn="just">
              <a:buNone/>
            </a:pPr>
            <a:r>
              <a:rPr lang="bs-Latn-BA" sz="3000" dirty="0">
                <a:solidFill>
                  <a:srgbClr val="666666"/>
                </a:solidFill>
                <a:latin typeface="Garamond" panose="02020404030301010803" pitchFamily="18" charset="0"/>
              </a:rPr>
              <a:t>(1) U presudi kojom se optuženi oglašava krivim, Sud će izreći:</a:t>
            </a:r>
          </a:p>
          <a:p>
            <a:pPr algn="just"/>
            <a:r>
              <a:rPr lang="bs-Latn-BA" sz="3000" dirty="0">
                <a:solidFill>
                  <a:srgbClr val="666666"/>
                </a:solidFill>
                <a:latin typeface="Garamond" panose="02020404030301010803" pitchFamily="18" charset="0"/>
              </a:rPr>
              <a:t>a) za koje se krivično djelo optuženik oglašava krivim, uz navođenje činjenica i okolnosti koje čine obilježja krivičnog djela, kao i onih od kojih ovisi primjena određene odredbe krivičnog zakona,</a:t>
            </a:r>
          </a:p>
          <a:p>
            <a:pPr algn="just"/>
            <a:r>
              <a:rPr lang="bs-Latn-BA" sz="3000" dirty="0">
                <a:solidFill>
                  <a:srgbClr val="666666"/>
                </a:solidFill>
                <a:latin typeface="Garamond" panose="02020404030301010803" pitchFamily="18" charset="0"/>
              </a:rPr>
              <a:t>b) zakonski naziv krivičnog djela i koje su odredbe krivičnog zakona primijenjene,</a:t>
            </a:r>
          </a:p>
          <a:p>
            <a:pPr algn="just"/>
            <a:r>
              <a:rPr lang="bs-Latn-BA" sz="3000" dirty="0">
                <a:solidFill>
                  <a:srgbClr val="666666"/>
                </a:solidFill>
                <a:latin typeface="Garamond" panose="02020404030301010803" pitchFamily="18" charset="0"/>
              </a:rPr>
              <a:t>c) kakva se kazna izriče optuženom ili se po odredbama krivičnog zakona oslobađa od kazne,</a:t>
            </a:r>
          </a:p>
          <a:p>
            <a:pPr algn="just"/>
            <a:r>
              <a:rPr lang="bs-Latn-BA" sz="3000" dirty="0">
                <a:solidFill>
                  <a:srgbClr val="666666"/>
                </a:solidFill>
                <a:latin typeface="Garamond" panose="02020404030301010803" pitchFamily="18" charset="0"/>
              </a:rPr>
              <a:t>d) odluku o uslovnoj osudi,</a:t>
            </a:r>
          </a:p>
          <a:p>
            <a:pPr algn="just"/>
            <a:r>
              <a:rPr lang="bs-Latn-BA" sz="3000" dirty="0">
                <a:solidFill>
                  <a:srgbClr val="666666"/>
                </a:solidFill>
                <a:latin typeface="Garamond" panose="02020404030301010803" pitchFamily="18" charset="0"/>
              </a:rPr>
              <a:t>e) odluku o mjerama sigurnosti, o oduzimanju imovinske koristi i odluku o vraćanju predmeta (član 74.) ako predmeti do tada nisu vraćeni vlasniku, odnosno držaocu,</a:t>
            </a:r>
          </a:p>
          <a:p>
            <a:pPr algn="just"/>
            <a:r>
              <a:rPr lang="bs-Latn-BA" sz="3000" dirty="0">
                <a:solidFill>
                  <a:srgbClr val="666666"/>
                </a:solidFill>
                <a:latin typeface="Garamond" panose="02020404030301010803" pitchFamily="18" charset="0"/>
              </a:rPr>
              <a:t>f) odluku o uračunavanju pritvora ili već izdržane kazne,</a:t>
            </a:r>
          </a:p>
          <a:p>
            <a:pPr algn="just"/>
            <a:r>
              <a:rPr lang="bs-Latn-BA" sz="3000" dirty="0">
                <a:solidFill>
                  <a:srgbClr val="666666"/>
                </a:solidFill>
                <a:latin typeface="Garamond" panose="02020404030301010803" pitchFamily="18" charset="0"/>
              </a:rPr>
              <a:t>g) odluku o troškovima krivičnog postupka, o imovinskopravnom zahtjevu, kao i o tome da se pravosnažna presuda ima objaviti putem sredstava javnog informisanja.</a:t>
            </a:r>
          </a:p>
          <a:p>
            <a:pPr marL="0" indent="0" algn="just">
              <a:buNone/>
            </a:pPr>
            <a:r>
              <a:rPr lang="bs-Latn-BA" sz="3000" dirty="0">
                <a:solidFill>
                  <a:srgbClr val="666666"/>
                </a:solidFill>
                <a:latin typeface="Garamond" panose="02020404030301010803" pitchFamily="18" charset="0"/>
              </a:rPr>
              <a:t>(2) Ako je optuženom izrečena novčana kazna, u presudi će se odrediti rok u kojem se novčana kazna ima platiti i način zamjene izvršenja novčane kazne u slučaju da se novčana kazna ne plati.</a:t>
            </a:r>
          </a:p>
          <a:p>
            <a:endParaRPr lang="bs-Latn-BA" dirty="0"/>
          </a:p>
        </p:txBody>
      </p:sp>
    </p:spTree>
    <p:extLst>
      <p:ext uri="{BB962C8B-B14F-4D97-AF65-F5344CB8AC3E}">
        <p14:creationId xmlns:p14="http://schemas.microsoft.com/office/powerpoint/2010/main" val="170979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AE2038-AB25-4F7C-B0BC-317285339111}"/>
              </a:ext>
            </a:extLst>
          </p:cNvPr>
          <p:cNvSpPr>
            <a:spLocks noGrp="1"/>
          </p:cNvSpPr>
          <p:nvPr>
            <p:ph idx="1"/>
          </p:nvPr>
        </p:nvSpPr>
        <p:spPr>
          <a:xfrm>
            <a:off x="838200" y="1825625"/>
            <a:ext cx="10515600" cy="2335558"/>
          </a:xfr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endParaRPr lang="bs-Latn-BA" dirty="0"/>
          </a:p>
          <a:p>
            <a:pPr marL="0" indent="0">
              <a:buNone/>
            </a:pPr>
            <a:endParaRPr lang="bs-Latn-BA" dirty="0"/>
          </a:p>
          <a:p>
            <a:pPr marL="0" indent="0" algn="ctr">
              <a:buNone/>
            </a:pPr>
            <a:r>
              <a:rPr lang="bs-Latn-BA" sz="4400" b="1" dirty="0">
                <a:latin typeface="Garamond" panose="02020404030301010803" pitchFamily="18" charset="0"/>
              </a:rPr>
              <a:t>HVALA NA PAŽNJI </a:t>
            </a:r>
          </a:p>
        </p:txBody>
      </p:sp>
    </p:spTree>
    <p:extLst>
      <p:ext uri="{BB962C8B-B14F-4D97-AF65-F5344CB8AC3E}">
        <p14:creationId xmlns:p14="http://schemas.microsoft.com/office/powerpoint/2010/main" val="332805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s-Latn-BA" b="1" dirty="0">
                <a:latin typeface="Garamond" panose="02020404030301010803" pitchFamily="18" charset="0"/>
              </a:rPr>
              <a:t>Podjela presuda prema sadržini </a:t>
            </a:r>
            <a:endParaRPr lang="en-US" b="1" dirty="0">
              <a:latin typeface="Garamond" panose="02020404030301010803" pitchFamily="18" charset="0"/>
            </a:endParaRPr>
          </a:p>
        </p:txBody>
      </p:sp>
      <p:sp>
        <p:nvSpPr>
          <p:cNvPr id="3" name="Content Placeholder 2"/>
          <p:cNvSpPr>
            <a:spLocks noGrp="1"/>
          </p:cNvSpPr>
          <p:nvPr>
            <p:ph idx="1"/>
          </p:nvPr>
        </p:nvSpPr>
        <p:spPr/>
        <p:txBody>
          <a:bodyPr/>
          <a:lstStyle/>
          <a:p>
            <a:pPr marL="0" indent="0" algn="just">
              <a:buNone/>
            </a:pPr>
            <a:r>
              <a:rPr lang="bs-Latn-BA" dirty="0"/>
              <a:t> </a:t>
            </a:r>
          </a:p>
          <a:p>
            <a:pPr algn="just">
              <a:buFont typeface="Wingdings" panose="05000000000000000000" pitchFamily="2" charset="2"/>
              <a:buChar char="Ø"/>
            </a:pPr>
            <a:r>
              <a:rPr lang="bs-Latn-BA" sz="3200" dirty="0">
                <a:latin typeface="Garamond" panose="02020404030301010803" pitchFamily="18" charset="0"/>
              </a:rPr>
              <a:t>MERITORNE/SUŠTINSKE lat.</a:t>
            </a:r>
            <a:r>
              <a:rPr lang="bs-Latn-BA" sz="3200" i="1" dirty="0">
                <a:latin typeface="Garamond" panose="02020404030301010803" pitchFamily="18" charset="0"/>
              </a:rPr>
              <a:t> in merito</a:t>
            </a:r>
            <a:r>
              <a:rPr lang="bs-Latn-BA" sz="3200" dirty="0">
                <a:latin typeface="Garamond" panose="02020404030301010803" pitchFamily="18" charset="0"/>
              </a:rPr>
              <a:t> (kada se sud upušta u sadržaj) – njima se rješava krivični predmet, da li je izvršeno KD, da li je optuženi kriv i može li se prema optuženom primijeniti krivična sankcija.  </a:t>
            </a:r>
          </a:p>
          <a:p>
            <a:pPr marL="0" indent="0" algn="just">
              <a:buNone/>
            </a:pPr>
            <a:endParaRPr lang="bs-Latn-BA" sz="3200" dirty="0">
              <a:latin typeface="Garamond" panose="02020404030301010803" pitchFamily="18" charset="0"/>
            </a:endParaRPr>
          </a:p>
          <a:p>
            <a:pPr algn="just">
              <a:buFont typeface="Wingdings" panose="05000000000000000000" pitchFamily="2" charset="2"/>
              <a:buChar char="Ø"/>
            </a:pPr>
            <a:r>
              <a:rPr lang="bs-Latn-BA" sz="3200" dirty="0">
                <a:latin typeface="Garamond" panose="02020404030301010803" pitchFamily="18" charset="0"/>
              </a:rPr>
              <a:t>FORMALNE/PROCESNE – njima se ne rješava krivični predmet, jer ne postoje procesne pretpostavke. </a:t>
            </a:r>
          </a:p>
        </p:txBody>
      </p:sp>
    </p:spTree>
    <p:extLst>
      <p:ext uri="{BB962C8B-B14F-4D97-AF65-F5344CB8AC3E}">
        <p14:creationId xmlns:p14="http://schemas.microsoft.com/office/powerpoint/2010/main" val="305310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s-Latn-BA" b="1" dirty="0">
                <a:latin typeface="Garamond" panose="02020404030301010803" pitchFamily="18" charset="0"/>
              </a:rPr>
              <a:t>Meritorne presude </a:t>
            </a:r>
            <a:endParaRPr lang="en-US" b="1" dirty="0">
              <a:latin typeface="Garamond" panose="02020404030301010803" pitchFamily="18" charset="0"/>
            </a:endParaRPr>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514350" indent="-514350" algn="just">
              <a:spcBef>
                <a:spcPct val="0"/>
              </a:spcBef>
              <a:buFont typeface="+mj-lt"/>
              <a:buAutoNum type="arabicPeriod"/>
            </a:pPr>
            <a:endParaRPr lang="bs-Latn-BA" sz="3500" dirty="0"/>
          </a:p>
          <a:p>
            <a:pPr marL="0" indent="0" algn="just">
              <a:spcBef>
                <a:spcPct val="0"/>
              </a:spcBef>
              <a:buNone/>
            </a:pPr>
            <a:r>
              <a:rPr lang="bs-Latn-BA" sz="4000" dirty="0"/>
              <a:t>1. Presuda kojom se optuženi oglašava krivim. </a:t>
            </a:r>
          </a:p>
          <a:p>
            <a:pPr marL="0" indent="0" algn="just">
              <a:spcBef>
                <a:spcPct val="0"/>
              </a:spcBef>
              <a:buNone/>
            </a:pPr>
            <a:endParaRPr lang="bs-Latn-BA" sz="4000" dirty="0"/>
          </a:p>
          <a:p>
            <a:pPr marL="0" indent="0" algn="just">
              <a:spcBef>
                <a:spcPct val="0"/>
              </a:spcBef>
              <a:buNone/>
            </a:pPr>
            <a:r>
              <a:rPr lang="bs-Latn-BA" sz="4000" dirty="0"/>
              <a:t>2. Presuda kojom se optuženi oslobađa optužbe. </a:t>
            </a:r>
          </a:p>
          <a:p>
            <a:pPr marL="0" indent="0">
              <a:buNone/>
            </a:pPr>
            <a:endParaRPr lang="bs-Latn-BA" dirty="0"/>
          </a:p>
          <a:p>
            <a:pPr marL="0" indent="0" algn="ctr">
              <a:spcBef>
                <a:spcPct val="0"/>
              </a:spcBef>
              <a:buNone/>
            </a:pPr>
            <a:endParaRPr lang="bs-Latn-BA" sz="4400" b="1" dirty="0"/>
          </a:p>
        </p:txBody>
      </p:sp>
    </p:spTree>
    <p:extLst>
      <p:ext uri="{BB962C8B-B14F-4D97-AF65-F5344CB8AC3E}">
        <p14:creationId xmlns:p14="http://schemas.microsoft.com/office/powerpoint/2010/main" val="74836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nodeType="withEffect">
                                  <p:stCondLst>
                                    <p:cond delay="0"/>
                                  </p:stCondLst>
                                  <p:childTnLst>
                                    <p:anim calcmode="discrete" valueType="str">
                                      <p:cBhvr override="childStyle">
                                        <p:cTn id="8"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55A5-FE9D-4CB0-94F4-12B22BCC2361}"/>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br>
              <a:rPr lang="bs-Latn-BA" b="1" dirty="0">
                <a:solidFill>
                  <a:prstClr val="white"/>
                </a:solidFill>
                <a:latin typeface="Calibri" panose="020F0502020204030204"/>
                <a:ea typeface="+mn-ea"/>
                <a:cs typeface="+mn-cs"/>
              </a:rPr>
            </a:br>
            <a:r>
              <a:rPr lang="bs-Latn-BA" sz="4900" b="1" dirty="0">
                <a:latin typeface="Garamond" panose="02020404030301010803" pitchFamily="18" charset="0"/>
              </a:rPr>
              <a:t>Formalna/procesna presuda </a:t>
            </a:r>
            <a:br>
              <a:rPr lang="bs-Latn-BA" sz="4900" b="1" dirty="0">
                <a:latin typeface="Garamond" panose="02020404030301010803" pitchFamily="18" charset="0"/>
              </a:rPr>
            </a:br>
            <a:endParaRPr lang="bs-Latn-BA" sz="4900" dirty="0">
              <a:latin typeface="Garamond" panose="02020404030301010803" pitchFamily="18" charset="0"/>
            </a:endParaRPr>
          </a:p>
        </p:txBody>
      </p:sp>
      <p:sp>
        <p:nvSpPr>
          <p:cNvPr id="3" name="Content Placeholder 2">
            <a:extLst>
              <a:ext uri="{FF2B5EF4-FFF2-40B4-BE49-F238E27FC236}">
                <a16:creationId xmlns:a16="http://schemas.microsoft.com/office/drawing/2014/main" id="{D04CD253-C07D-40ED-810A-4FF412908947}"/>
              </a:ext>
            </a:extLst>
          </p:cNvPr>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endParaRPr lang="bs-Latn-BA" dirty="0"/>
          </a:p>
          <a:p>
            <a:endParaRPr lang="bs-Latn-BA" dirty="0"/>
          </a:p>
          <a:p>
            <a:pPr marL="0" indent="0" algn="just">
              <a:buNone/>
            </a:pPr>
            <a:r>
              <a:rPr lang="bs-Latn-BA" sz="4000" b="1" dirty="0">
                <a:solidFill>
                  <a:schemeClr val="bg1"/>
                </a:solidFill>
                <a:latin typeface="Garamond" panose="02020404030301010803" pitchFamily="18" charset="0"/>
              </a:rPr>
              <a:t>1. Presuda kojom se optužba odbija </a:t>
            </a:r>
            <a:endParaRPr lang="en-US" sz="4000" b="1" dirty="0">
              <a:solidFill>
                <a:schemeClr val="bg1"/>
              </a:solidFill>
              <a:latin typeface="Garamond" panose="02020404030301010803" pitchFamily="18" charset="0"/>
            </a:endParaRPr>
          </a:p>
          <a:p>
            <a:endParaRPr lang="bs-Latn-BA" dirty="0"/>
          </a:p>
        </p:txBody>
      </p:sp>
    </p:spTree>
    <p:extLst>
      <p:ext uri="{BB962C8B-B14F-4D97-AF65-F5344CB8AC3E}">
        <p14:creationId xmlns:p14="http://schemas.microsoft.com/office/powerpoint/2010/main" val="175736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s-Latn-BA" b="1" dirty="0">
                <a:latin typeface="Garamond" panose="02020404030301010803" pitchFamily="18" charset="0"/>
              </a:rPr>
              <a:t>Na kojim dokazima se zasniva presuda? </a:t>
            </a:r>
            <a:endParaRPr lang="en-US" b="1" dirty="0">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bs-Latn-BA" sz="4000" u="sng" dirty="0">
                <a:latin typeface="Garamond" panose="02020404030301010803" pitchFamily="18" charset="0"/>
              </a:rPr>
              <a:t>Na neposredno izvedenim na glavnom pretresu.</a:t>
            </a:r>
            <a:r>
              <a:rPr lang="bs-Latn-BA" sz="4000" dirty="0">
                <a:latin typeface="Garamond" panose="02020404030301010803" pitchFamily="18" charset="0"/>
              </a:rPr>
              <a:t> </a:t>
            </a:r>
          </a:p>
          <a:p>
            <a:pPr algn="just">
              <a:buFont typeface="Wingdings" panose="05000000000000000000" pitchFamily="2" charset="2"/>
              <a:buChar char="Ø"/>
            </a:pPr>
            <a:r>
              <a:rPr lang="bs-Latn-BA" sz="4000" dirty="0">
                <a:latin typeface="Garamond" panose="02020404030301010803" pitchFamily="18" charset="0"/>
              </a:rPr>
              <a:t>Član 281 ZKP BiH: </a:t>
            </a:r>
          </a:p>
          <a:p>
            <a:pPr marL="0" indent="0" algn="just">
              <a:buNone/>
            </a:pPr>
            <a:r>
              <a:rPr lang="bs-Latn-BA" sz="4000" dirty="0">
                <a:latin typeface="Garamond" panose="02020404030301010803" pitchFamily="18" charset="0"/>
              </a:rPr>
              <a:t>„1) Sud zasniva presudu samo na činjenicama i dokazima koji su izneseni na glavnom pretresu.</a:t>
            </a:r>
          </a:p>
          <a:p>
            <a:pPr marL="0" indent="0" algn="just">
              <a:buNone/>
            </a:pPr>
            <a:r>
              <a:rPr lang="bs-Latn-BA" sz="4000" dirty="0">
                <a:latin typeface="Garamond" panose="02020404030301010803" pitchFamily="18" charset="0"/>
              </a:rPr>
              <a:t>2) Sud je dužan savjesno ocijeniti svaki dokaz pojedinačno i u vezi s ostalim dokazima i na osnovu takve ocjene izvesti zaključak je li neka činjenica dokazana.“</a:t>
            </a:r>
          </a:p>
          <a:p>
            <a:pPr marL="0" indent="0" algn="just">
              <a:buNone/>
            </a:pPr>
            <a:endParaRPr lang="bs-Latn-BA" sz="4000" dirty="0">
              <a:latin typeface="Garamond" panose="02020404030301010803" pitchFamily="18" charset="0"/>
            </a:endParaRPr>
          </a:p>
          <a:p>
            <a:pPr marL="0" indent="0" algn="just">
              <a:buNone/>
            </a:pPr>
            <a:endParaRPr lang="bs-Latn-BA" sz="4000" dirty="0">
              <a:latin typeface="Garamond" panose="02020404030301010803" pitchFamily="18" charset="0"/>
            </a:endParaRPr>
          </a:p>
          <a:p>
            <a:pPr marL="0" indent="0">
              <a:buNone/>
            </a:pPr>
            <a:endParaRPr lang="bs-Latn-BA" dirty="0"/>
          </a:p>
          <a:p>
            <a:pPr marL="0" indent="0">
              <a:buNone/>
            </a:pPr>
            <a:endParaRPr lang="en-US" dirty="0"/>
          </a:p>
        </p:txBody>
      </p:sp>
    </p:spTree>
    <p:extLst>
      <p:ext uri="{BB962C8B-B14F-4D97-AF65-F5344CB8AC3E}">
        <p14:creationId xmlns:p14="http://schemas.microsoft.com/office/powerpoint/2010/main" val="166434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3775-B278-4B58-B762-72AC9CAC3AB6}"/>
              </a:ext>
            </a:extLst>
          </p:cNvPr>
          <p:cNvSpPr>
            <a:spLocks noGrp="1"/>
          </p:cNvSpPr>
          <p:nvPr>
            <p:ph type="title"/>
          </p:nvPr>
        </p:nvSpPr>
        <p:spPr>
          <a:xfrm>
            <a:off x="838200" y="331304"/>
            <a:ext cx="10515600" cy="125895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bs-Latn-BA" sz="3500" b="1" dirty="0">
                <a:latin typeface="Garamond" panose="02020404030301010803" pitchFamily="18" charset="0"/>
              </a:rPr>
              <a:t>Izuzeci od pravila da se presuda zasniva na neposredno izvedenim dokazima na glavnom pretresu </a:t>
            </a:r>
          </a:p>
        </p:txBody>
      </p:sp>
      <p:sp>
        <p:nvSpPr>
          <p:cNvPr id="3" name="Content Placeholder 2">
            <a:extLst>
              <a:ext uri="{FF2B5EF4-FFF2-40B4-BE49-F238E27FC236}">
                <a16:creationId xmlns:a16="http://schemas.microsoft.com/office/drawing/2014/main" id="{8967A2BF-5A73-44F9-98B9-B548952EB129}"/>
              </a:ext>
            </a:extLst>
          </p:cNvPr>
          <p:cNvSpPr>
            <a:spLocks noGrp="1"/>
          </p:cNvSpPr>
          <p:nvPr>
            <p:ph idx="1"/>
          </p:nvPr>
        </p:nvSpPr>
        <p:spPr>
          <a:xfrm>
            <a:off x="838200" y="1825625"/>
            <a:ext cx="10515600" cy="4893228"/>
          </a:xfrm>
        </p:spPr>
        <p:txBody>
          <a:bodyPr/>
          <a:lstStyle/>
          <a:p>
            <a:pPr lvl="0" algn="just"/>
            <a:r>
              <a:rPr lang="bs-Latn-BA" sz="2200" dirty="0">
                <a:latin typeface="Garamond" panose="02020404030301010803" pitchFamily="18" charset="0"/>
              </a:rPr>
              <a:t>Izuzeci su propisani ZKP: </a:t>
            </a:r>
          </a:p>
          <a:p>
            <a:pPr lvl="0" algn="just">
              <a:buFont typeface="Wingdings" panose="05000000000000000000" pitchFamily="2" charset="2"/>
              <a:buChar char="ü"/>
            </a:pPr>
            <a:r>
              <a:rPr lang="bs-Latn-BA" sz="2200" dirty="0">
                <a:latin typeface="Garamond" panose="02020404030301010803" pitchFamily="18" charset="0"/>
              </a:rPr>
              <a:t>Saslušanje van sudnice svjedoka ili vještaka koji </a:t>
            </a:r>
            <a:r>
              <a:rPr lang="bs-Latn-BA" sz="2400" dirty="0">
                <a:latin typeface="Garamond" panose="02020404030301010803" pitchFamily="18" charset="0"/>
              </a:rPr>
              <a:t>nije u mogućnosti da dođe pred sud, ili da bi njegov dolazak bio povezan s nesrazmjernim teškoćama, sudija, odnosno predsjednik vijeća može narediti da se svjedok, odnosno vještak ispita van sudnice - ukoliko njegovo svjedočenje smatra važnim za konkretni krivični predmet </a:t>
            </a:r>
            <a:r>
              <a:rPr lang="bs-Latn-BA" sz="2200" dirty="0">
                <a:latin typeface="Garamond" panose="02020404030301010803" pitchFamily="18" charset="0"/>
              </a:rPr>
              <a:t>(član 272 ZKP BiH)  </a:t>
            </a:r>
          </a:p>
          <a:p>
            <a:pPr lvl="0" algn="just">
              <a:buFont typeface="Wingdings" panose="05000000000000000000" pitchFamily="2" charset="2"/>
              <a:buChar char="ü"/>
            </a:pPr>
            <a:r>
              <a:rPr lang="bs-Latn-BA" sz="2200" dirty="0">
                <a:latin typeface="Garamond" panose="02020404030301010803" pitchFamily="18" charset="0"/>
              </a:rPr>
              <a:t>Čitanje zapisnika o iskazima svjedoka, vještaka ili osumnjičenog iz istrage (član 273 ZKP BiH); </a:t>
            </a:r>
          </a:p>
          <a:p>
            <a:pPr lvl="0" algn="just">
              <a:buFont typeface="Wingdings" panose="05000000000000000000" pitchFamily="2" charset="2"/>
              <a:buChar char="ü"/>
            </a:pPr>
            <a:r>
              <a:rPr lang="bs-Latn-BA" sz="2200" dirty="0">
                <a:latin typeface="Garamond" panose="02020404030301010803" pitchFamily="18" charset="0"/>
              </a:rPr>
              <a:t>Čitanje zapisnika o radnjama dokazivanja kao što su uvođaj, pretresanje stana, prostorija ili osoba, privremeno oduzimanje predmeta, imovine ili dokumentacije; </a:t>
            </a:r>
          </a:p>
          <a:p>
            <a:pPr lvl="0" algn="just">
              <a:buFont typeface="Wingdings" panose="05000000000000000000" pitchFamily="2" charset="2"/>
              <a:buChar char="ü"/>
            </a:pPr>
            <a:r>
              <a:rPr lang="bs-Latn-BA" sz="2200" dirty="0">
                <a:latin typeface="Garamond" panose="02020404030301010803" pitchFamily="18" charset="0"/>
              </a:rPr>
              <a:t>Upotreba kao dokaza ovjerenih kopija umjesto originalnih pismena, zapisa ili fotografija. </a:t>
            </a:r>
          </a:p>
          <a:p>
            <a:endParaRPr lang="bs-Latn-BA" dirty="0"/>
          </a:p>
        </p:txBody>
      </p:sp>
    </p:spTree>
    <p:extLst>
      <p:ext uri="{BB962C8B-B14F-4D97-AF65-F5344CB8AC3E}">
        <p14:creationId xmlns:p14="http://schemas.microsoft.com/office/powerpoint/2010/main" val="62888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bs-Latn-BA" sz="4000" b="1" dirty="0">
                <a:latin typeface="Garamond" panose="02020404030301010803" pitchFamily="18" charset="0"/>
              </a:rPr>
              <a:t>Presuda kojom se optužba odbija </a:t>
            </a:r>
            <a:endParaRPr lang="en-US" sz="4000" b="1" dirty="0">
              <a:latin typeface="Garamond" panose="02020404030301010803" pitchFamily="18" charset="0"/>
            </a:endParaRPr>
          </a:p>
        </p:txBody>
      </p:sp>
      <p:sp>
        <p:nvSpPr>
          <p:cNvPr id="3" name="Content Placeholder 2"/>
          <p:cNvSpPr>
            <a:spLocks noGrp="1"/>
          </p:cNvSpPr>
          <p:nvPr>
            <p:ph idx="1"/>
          </p:nvPr>
        </p:nvSpPr>
        <p:spPr>
          <a:xfrm>
            <a:off x="838200" y="1371600"/>
            <a:ext cx="10515600" cy="4989443"/>
          </a:xfrm>
        </p:spPr>
        <p:txBody>
          <a:bodyPr>
            <a:noAutofit/>
          </a:bodyPr>
          <a:lstStyle/>
          <a:p>
            <a:pPr algn="just">
              <a:buFont typeface="Wingdings" panose="05000000000000000000" pitchFamily="2" charset="2"/>
              <a:buChar char="Ø"/>
            </a:pPr>
            <a:r>
              <a:rPr lang="bs-Latn-BA" sz="2200" dirty="0">
                <a:latin typeface="Garamond" panose="02020404030301010803" pitchFamily="18" charset="0"/>
              </a:rPr>
              <a:t>Presuda kojom se optužba odbija je formalna/procesna presuda.</a:t>
            </a:r>
          </a:p>
          <a:p>
            <a:pPr algn="just">
              <a:buFont typeface="Wingdings" panose="05000000000000000000" pitchFamily="2" charset="2"/>
              <a:buChar char="Ø"/>
            </a:pPr>
            <a:r>
              <a:rPr lang="bs-Latn-BA" sz="2200" dirty="0">
                <a:latin typeface="Garamond" panose="02020404030301010803" pitchFamily="18" charset="0"/>
              </a:rPr>
              <a:t>Sud se ne izjašnjava o krivnji optužene osobe niti izriče krivičnu sankciju. </a:t>
            </a:r>
          </a:p>
          <a:p>
            <a:pPr algn="just">
              <a:buFont typeface="Wingdings" panose="05000000000000000000" pitchFamily="2" charset="2"/>
              <a:buChar char="Ø"/>
            </a:pPr>
            <a:r>
              <a:rPr lang="bs-Latn-BA" sz="2200" dirty="0">
                <a:latin typeface="Garamond" panose="02020404030301010803" pitchFamily="18" charset="0"/>
              </a:rPr>
              <a:t>Presudu kojom se optužba odbija, Sud će izreći:</a:t>
            </a:r>
          </a:p>
          <a:p>
            <a:pPr marL="0" indent="0" algn="just">
              <a:buNone/>
            </a:pPr>
            <a:r>
              <a:rPr lang="bs-Latn-BA" sz="2200" dirty="0">
                <a:latin typeface="Garamond" panose="02020404030301010803" pitchFamily="18" charset="0"/>
              </a:rPr>
              <a:t>a) ako za presuđenje Sud nije nadležan,  - (stvarna nadležnost) </a:t>
            </a:r>
          </a:p>
          <a:p>
            <a:pPr marL="0" indent="0" algn="just">
              <a:buNone/>
            </a:pPr>
            <a:r>
              <a:rPr lang="bs-Latn-BA" sz="2200" dirty="0">
                <a:latin typeface="Garamond" panose="02020404030301010803" pitchFamily="18" charset="0"/>
              </a:rPr>
              <a:t>b) ako je Tužilac od započinjanja pa do završetka glavnog pretresa odustao od optužnice, </a:t>
            </a:r>
          </a:p>
          <a:p>
            <a:pPr marL="0" indent="0" algn="just">
              <a:buNone/>
            </a:pPr>
            <a:r>
              <a:rPr lang="bs-Latn-BA" sz="2200" dirty="0">
                <a:latin typeface="Garamond" panose="02020404030301010803" pitchFamily="18" charset="0"/>
              </a:rPr>
              <a:t>c) ako nije bilo potrebnog odobrenja ili ako je nadležni državni organ odustao od odobrenja,</a:t>
            </a:r>
          </a:p>
          <a:p>
            <a:pPr marL="0" indent="0" algn="just">
              <a:buNone/>
            </a:pPr>
            <a:r>
              <a:rPr lang="bs-Latn-BA" sz="2200" dirty="0">
                <a:latin typeface="Garamond" panose="02020404030301010803" pitchFamily="18" charset="0"/>
              </a:rPr>
              <a:t>d) ako je optuženi za isto djelo već pravosnažno osuđen, oslobođen od optužbe ili je postupak protiv njega rješenjem pravosnažno obustavljen, a ne radi se o rješenju o obustavljanju postupka iz člana 326. (ponavljanje postupka završenog pravosnažnim rješenjem) ,</a:t>
            </a:r>
          </a:p>
          <a:p>
            <a:pPr marL="0" indent="0" algn="just">
              <a:buNone/>
            </a:pPr>
            <a:r>
              <a:rPr lang="bs-Latn-BA" sz="2200" dirty="0">
                <a:latin typeface="Garamond" panose="02020404030301010803" pitchFamily="18" charset="0"/>
              </a:rPr>
              <a:t>e) ako je optuženi aktom amnestije ili pomilovanja oslobođen od gonjenja ili se krivično gonjenje ne može preduzeti zbog zastarjelosti ili ako postoje druge okolnosti koje isključuju krivično gonjenje. </a:t>
            </a:r>
          </a:p>
        </p:txBody>
      </p:sp>
    </p:spTree>
    <p:extLst>
      <p:ext uri="{BB962C8B-B14F-4D97-AF65-F5344CB8AC3E}">
        <p14:creationId xmlns:p14="http://schemas.microsoft.com/office/powerpoint/2010/main" val="227859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par>
                                <p:cTn id="10" presetID="45" presetClass="exit" presetSubtype="0" fill="hold" nodeType="withEffect">
                                  <p:stCondLst>
                                    <p:cond delay="0"/>
                                  </p:stCondLst>
                                  <p:childTnLst>
                                    <p:animEffect transition="out" filter="fade">
                                      <p:cBhvr>
                                        <p:cTn id="11" dur="2000"/>
                                        <p:tgtEl>
                                          <p:spTgt spid="3">
                                            <p:txEl>
                                              <p:pRg st="1" end="1"/>
                                            </p:txEl>
                                          </p:spTgt>
                                        </p:tgtEl>
                                      </p:cBhvr>
                                    </p:animEffect>
                                    <p:anim calcmode="lin" valueType="num">
                                      <p:cBhvr>
                                        <p:cTn id="12"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3">
                                            <p:txEl>
                                              <p:pRg st="1" end="1"/>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par>
                                <p:cTn id="15" presetID="45" presetClass="exit" presetSubtype="0" fill="hold" nodeType="withEffect">
                                  <p:stCondLst>
                                    <p:cond delay="0"/>
                                  </p:stCondLst>
                                  <p:childTnLst>
                                    <p:animEffect transition="out" filter="fade">
                                      <p:cBhvr>
                                        <p:cTn id="16" dur="2000"/>
                                        <p:tgtEl>
                                          <p:spTgt spid="3">
                                            <p:txEl>
                                              <p:pRg st="2" end="2"/>
                                            </p:txEl>
                                          </p:spTgt>
                                        </p:tgtEl>
                                      </p:cBhvr>
                                    </p:animEffect>
                                    <p:anim calcmode="lin" valueType="num">
                                      <p:cBhvr>
                                        <p:cTn id="17"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 dur="2000"/>
                                        <p:tgtEl>
                                          <p:spTgt spid="3">
                                            <p:txEl>
                                              <p:pRg st="2" end="2"/>
                                            </p:txEl>
                                          </p:spTgt>
                                        </p:tgtEl>
                                        <p:attrNameLst>
                                          <p:attrName>ppt_h</p:attrName>
                                        </p:attrNameLst>
                                      </p:cBhvr>
                                      <p:tavLst>
                                        <p:tav tm="0">
                                          <p:val>
                                            <p:strVal val="ppt_h"/>
                                          </p:val>
                                        </p:tav>
                                        <p:tav tm="100000">
                                          <p:val>
                                            <p:strVal val="ppt_h"/>
                                          </p:val>
                                        </p:tav>
                                      </p:tavLst>
                                    </p:anim>
                                    <p:set>
                                      <p:cBhvr>
                                        <p:cTn id="19" dur="1" fill="hold">
                                          <p:stCondLst>
                                            <p:cond delay="1999"/>
                                          </p:stCondLst>
                                        </p:cTn>
                                        <p:tgtEl>
                                          <p:spTgt spid="3">
                                            <p:txEl>
                                              <p:pRg st="2" end="2"/>
                                            </p:txEl>
                                          </p:spTgt>
                                        </p:tgtEl>
                                        <p:attrNameLst>
                                          <p:attrName>style.visibility</p:attrName>
                                        </p:attrNameLst>
                                      </p:cBhvr>
                                      <p:to>
                                        <p:strVal val="hidden"/>
                                      </p:to>
                                    </p:set>
                                  </p:childTnLst>
                                </p:cTn>
                              </p:par>
                              <p:par>
                                <p:cTn id="20" presetID="45" presetClass="exit" presetSubtype="0" fill="hold" nodeType="withEffect">
                                  <p:stCondLst>
                                    <p:cond delay="0"/>
                                  </p:stCondLst>
                                  <p:childTnLst>
                                    <p:animEffect transition="out" filter="fade">
                                      <p:cBhvr>
                                        <p:cTn id="21" dur="2000"/>
                                        <p:tgtEl>
                                          <p:spTgt spid="3">
                                            <p:txEl>
                                              <p:pRg st="3" end="3"/>
                                            </p:txEl>
                                          </p:spTgt>
                                        </p:tgtEl>
                                      </p:cBhvr>
                                    </p:animEffect>
                                    <p:anim calcmode="lin" valueType="num">
                                      <p:cBhvr>
                                        <p:cTn id="22"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3" dur="2000"/>
                                        <p:tgtEl>
                                          <p:spTgt spid="3">
                                            <p:txEl>
                                              <p:pRg st="3" end="3"/>
                                            </p:txEl>
                                          </p:spTgt>
                                        </p:tgtEl>
                                        <p:attrNameLst>
                                          <p:attrName>ppt_h</p:attrName>
                                        </p:attrNameLst>
                                      </p:cBhvr>
                                      <p:tavLst>
                                        <p:tav tm="0">
                                          <p:val>
                                            <p:strVal val="ppt_h"/>
                                          </p:val>
                                        </p:tav>
                                        <p:tav tm="100000">
                                          <p:val>
                                            <p:strVal val="ppt_h"/>
                                          </p:val>
                                        </p:tav>
                                      </p:tavLst>
                                    </p:anim>
                                    <p:set>
                                      <p:cBhvr>
                                        <p:cTn id="24" dur="1" fill="hold">
                                          <p:stCondLst>
                                            <p:cond delay="1999"/>
                                          </p:stCondLst>
                                        </p:cTn>
                                        <p:tgtEl>
                                          <p:spTgt spid="3">
                                            <p:txEl>
                                              <p:pRg st="3" end="3"/>
                                            </p:txEl>
                                          </p:spTgt>
                                        </p:tgtEl>
                                        <p:attrNameLst>
                                          <p:attrName>style.visibility</p:attrName>
                                        </p:attrNameLst>
                                      </p:cBhvr>
                                      <p:to>
                                        <p:strVal val="hidden"/>
                                      </p:to>
                                    </p:set>
                                  </p:childTnLst>
                                </p:cTn>
                              </p:par>
                              <p:par>
                                <p:cTn id="25" presetID="45" presetClass="exit" presetSubtype="0" fill="hold" nodeType="withEffect">
                                  <p:stCondLst>
                                    <p:cond delay="0"/>
                                  </p:stCondLst>
                                  <p:childTnLst>
                                    <p:animEffect transition="out" filter="fade">
                                      <p:cBhvr>
                                        <p:cTn id="26" dur="2000"/>
                                        <p:tgtEl>
                                          <p:spTgt spid="3">
                                            <p:txEl>
                                              <p:pRg st="4" end="4"/>
                                            </p:txEl>
                                          </p:spTgt>
                                        </p:tgtEl>
                                      </p:cBhvr>
                                    </p:animEffect>
                                    <p:anim calcmode="lin" valueType="num">
                                      <p:cBhvr>
                                        <p:cTn id="27" dur="2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3">
                                            <p:txEl>
                                              <p:pRg st="4" end="4"/>
                                            </p:txEl>
                                          </p:spTgt>
                                        </p:tgtEl>
                                        <p:attrNameLst>
                                          <p:attrName>ppt_h</p:attrName>
                                        </p:attrNameLst>
                                      </p:cBhvr>
                                      <p:tavLst>
                                        <p:tav tm="0">
                                          <p:val>
                                            <p:strVal val="ppt_h"/>
                                          </p:val>
                                        </p:tav>
                                        <p:tav tm="100000">
                                          <p:val>
                                            <p:strVal val="ppt_h"/>
                                          </p:val>
                                        </p:tav>
                                      </p:tavLst>
                                    </p:anim>
                                    <p:set>
                                      <p:cBhvr>
                                        <p:cTn id="29" dur="1" fill="hold">
                                          <p:stCondLst>
                                            <p:cond delay="1999"/>
                                          </p:stCondLst>
                                        </p:cTn>
                                        <p:tgtEl>
                                          <p:spTgt spid="3">
                                            <p:txEl>
                                              <p:pRg st="4" end="4"/>
                                            </p:txEl>
                                          </p:spTgt>
                                        </p:tgtEl>
                                        <p:attrNameLst>
                                          <p:attrName>style.visibility</p:attrName>
                                        </p:attrNameLst>
                                      </p:cBhvr>
                                      <p:to>
                                        <p:strVal val="hidden"/>
                                      </p:to>
                                    </p:set>
                                  </p:childTnLst>
                                </p:cTn>
                              </p:par>
                              <p:par>
                                <p:cTn id="30" presetID="45" presetClass="exit" presetSubtype="0" fill="hold" nodeType="withEffect">
                                  <p:stCondLst>
                                    <p:cond delay="0"/>
                                  </p:stCondLst>
                                  <p:childTnLst>
                                    <p:animEffect transition="out" filter="fade">
                                      <p:cBhvr>
                                        <p:cTn id="31" dur="2000"/>
                                        <p:tgtEl>
                                          <p:spTgt spid="3">
                                            <p:txEl>
                                              <p:pRg st="5" end="5"/>
                                            </p:txEl>
                                          </p:spTgt>
                                        </p:tgtEl>
                                      </p:cBhvr>
                                    </p:animEffect>
                                    <p:anim calcmode="lin" valueType="num">
                                      <p:cBhvr>
                                        <p:cTn id="32" dur="2000"/>
                                        <p:tgtEl>
                                          <p:spTgt spid="3">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3" dur="2000"/>
                                        <p:tgtEl>
                                          <p:spTgt spid="3">
                                            <p:txEl>
                                              <p:pRg st="5" end="5"/>
                                            </p:txEl>
                                          </p:spTgt>
                                        </p:tgtEl>
                                        <p:attrNameLst>
                                          <p:attrName>ppt_h</p:attrName>
                                        </p:attrNameLst>
                                      </p:cBhvr>
                                      <p:tavLst>
                                        <p:tav tm="0">
                                          <p:val>
                                            <p:strVal val="ppt_h"/>
                                          </p:val>
                                        </p:tav>
                                        <p:tav tm="100000">
                                          <p:val>
                                            <p:strVal val="ppt_h"/>
                                          </p:val>
                                        </p:tav>
                                      </p:tavLst>
                                    </p:anim>
                                    <p:set>
                                      <p:cBhvr>
                                        <p:cTn id="34" dur="1" fill="hold">
                                          <p:stCondLst>
                                            <p:cond delay="1999"/>
                                          </p:stCondLst>
                                        </p:cTn>
                                        <p:tgtEl>
                                          <p:spTgt spid="3">
                                            <p:txEl>
                                              <p:pRg st="5" end="5"/>
                                            </p:txEl>
                                          </p:spTgt>
                                        </p:tgtEl>
                                        <p:attrNameLst>
                                          <p:attrName>style.visibility</p:attrName>
                                        </p:attrNameLst>
                                      </p:cBhvr>
                                      <p:to>
                                        <p:strVal val="hidden"/>
                                      </p:to>
                                    </p:set>
                                  </p:childTnLst>
                                </p:cTn>
                              </p:par>
                              <p:par>
                                <p:cTn id="35" presetID="45" presetClass="exit" presetSubtype="0" fill="hold" nodeType="withEffect">
                                  <p:stCondLst>
                                    <p:cond delay="0"/>
                                  </p:stCondLst>
                                  <p:childTnLst>
                                    <p:animEffect transition="out" filter="fade">
                                      <p:cBhvr>
                                        <p:cTn id="36" dur="2000"/>
                                        <p:tgtEl>
                                          <p:spTgt spid="3">
                                            <p:txEl>
                                              <p:pRg st="6" end="6"/>
                                            </p:txEl>
                                          </p:spTgt>
                                        </p:tgtEl>
                                      </p:cBhvr>
                                    </p:animEffect>
                                    <p:anim calcmode="lin" valueType="num">
                                      <p:cBhvr>
                                        <p:cTn id="37" dur="2000"/>
                                        <p:tgtEl>
                                          <p:spTgt spid="3">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3">
                                            <p:txEl>
                                              <p:pRg st="6" end="6"/>
                                            </p:txEl>
                                          </p:spTgt>
                                        </p:tgtEl>
                                        <p:attrNameLst>
                                          <p:attrName>ppt_h</p:attrName>
                                        </p:attrNameLst>
                                      </p:cBhvr>
                                      <p:tavLst>
                                        <p:tav tm="0">
                                          <p:val>
                                            <p:strVal val="ppt_h"/>
                                          </p:val>
                                        </p:tav>
                                        <p:tav tm="100000">
                                          <p:val>
                                            <p:strVal val="ppt_h"/>
                                          </p:val>
                                        </p:tav>
                                      </p:tavLst>
                                    </p:anim>
                                    <p:set>
                                      <p:cBhvr>
                                        <p:cTn id="39" dur="1" fill="hold">
                                          <p:stCondLst>
                                            <p:cond delay="1999"/>
                                          </p:stCondLst>
                                        </p:cTn>
                                        <p:tgtEl>
                                          <p:spTgt spid="3">
                                            <p:txEl>
                                              <p:pRg st="6" end="6"/>
                                            </p:txEl>
                                          </p:spTgt>
                                        </p:tgtEl>
                                        <p:attrNameLst>
                                          <p:attrName>style.visibility</p:attrName>
                                        </p:attrNameLst>
                                      </p:cBhvr>
                                      <p:to>
                                        <p:strVal val="hidden"/>
                                      </p:to>
                                    </p:set>
                                  </p:childTnLst>
                                </p:cTn>
                              </p:par>
                              <p:par>
                                <p:cTn id="40" presetID="45" presetClass="exit" presetSubtype="0" fill="hold" nodeType="withEffect">
                                  <p:stCondLst>
                                    <p:cond delay="0"/>
                                  </p:stCondLst>
                                  <p:childTnLst>
                                    <p:animEffect transition="out" filter="fade">
                                      <p:cBhvr>
                                        <p:cTn id="41" dur="2000"/>
                                        <p:tgtEl>
                                          <p:spTgt spid="3">
                                            <p:txEl>
                                              <p:pRg st="7" end="7"/>
                                            </p:txEl>
                                          </p:spTgt>
                                        </p:tgtEl>
                                      </p:cBhvr>
                                    </p:animEffect>
                                    <p:anim calcmode="lin" valueType="num">
                                      <p:cBhvr>
                                        <p:cTn id="42" dur="2000"/>
                                        <p:tgtEl>
                                          <p:spTgt spid="3">
                                            <p:txEl>
                                              <p:pRg st="7" end="7"/>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3">
                                            <p:txEl>
                                              <p:pRg st="7" end="7"/>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bs-Latn-BA" sz="4200" b="1" dirty="0">
                <a:latin typeface="Garamond" panose="02020404030301010803" pitchFamily="18" charset="0"/>
              </a:rPr>
              <a:t>Presuda kojom se optuženi oslobađa od optužbe </a:t>
            </a:r>
            <a:endParaRPr lang="en-US" sz="4200" b="1" dirty="0">
              <a:latin typeface="Garamond" panose="02020404030301010803"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bs-Latn-BA" sz="3000" dirty="0">
                <a:latin typeface="Garamond" panose="02020404030301010803" pitchFamily="18" charset="0"/>
              </a:rPr>
              <a:t>Meritorna presuda </a:t>
            </a:r>
          </a:p>
          <a:p>
            <a:pPr>
              <a:buFont typeface="Wingdings" panose="05000000000000000000" pitchFamily="2" charset="2"/>
              <a:buChar char="Ø"/>
            </a:pPr>
            <a:r>
              <a:rPr lang="bs-Latn-BA" sz="3000" dirty="0">
                <a:latin typeface="Garamond" panose="02020404030301010803" pitchFamily="18" charset="0"/>
              </a:rPr>
              <a:t>Razlozi taksativno navedeni u ZKP </a:t>
            </a:r>
          </a:p>
          <a:p>
            <a:pPr marL="0" indent="0" algn="just">
              <a:buNone/>
            </a:pPr>
            <a:r>
              <a:rPr lang="en-US" sz="3000" dirty="0">
                <a:latin typeface="Garamond" panose="02020404030301010803" pitchFamily="18" charset="0"/>
              </a:rPr>
              <a:t>a) </a:t>
            </a:r>
            <a:r>
              <a:rPr lang="en-US" sz="3000" dirty="0" err="1">
                <a:latin typeface="Garamond" panose="02020404030301010803" pitchFamily="18" charset="0"/>
              </a:rPr>
              <a:t>ako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se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optužuje</a:t>
            </a:r>
            <a:r>
              <a:rPr lang="en-US" sz="3000" dirty="0">
                <a:latin typeface="Garamond" panose="02020404030301010803" pitchFamily="18" charset="0"/>
              </a:rPr>
              <a:t> </a:t>
            </a:r>
            <a:r>
              <a:rPr lang="en-US" sz="3000" dirty="0" err="1">
                <a:latin typeface="Garamond" panose="02020404030301010803" pitchFamily="18" charset="0"/>
              </a:rPr>
              <a:t>nije</a:t>
            </a:r>
            <a:r>
              <a:rPr lang="en-US" sz="3000" dirty="0">
                <a:latin typeface="Garamond" panose="02020404030301010803" pitchFamily="18" charset="0"/>
              </a:rPr>
              <a:t> </a:t>
            </a:r>
            <a:r>
              <a:rPr lang="en-US" sz="3000" dirty="0" err="1">
                <a:latin typeface="Garamond" panose="02020404030301010803" pitchFamily="18" charset="0"/>
              </a:rPr>
              <a:t>zakonom</a:t>
            </a:r>
            <a:r>
              <a:rPr lang="en-US" sz="3000" dirty="0">
                <a:latin typeface="Garamond" panose="02020404030301010803" pitchFamily="18" charset="0"/>
              </a:rPr>
              <a:t> </a:t>
            </a:r>
            <a:r>
              <a:rPr lang="en-US" sz="3000" dirty="0" err="1">
                <a:latin typeface="Garamond" panose="02020404030301010803" pitchFamily="18" charset="0"/>
              </a:rPr>
              <a:t>propisano</a:t>
            </a:r>
            <a:r>
              <a:rPr lang="en-US" sz="3000" dirty="0">
                <a:latin typeface="Garamond" panose="02020404030301010803" pitchFamily="18" charset="0"/>
              </a:rPr>
              <a:t> </a:t>
            </a:r>
            <a:r>
              <a:rPr lang="en-US" sz="3000" dirty="0" err="1">
                <a:latin typeface="Garamond" panose="02020404030301010803" pitchFamily="18" charset="0"/>
              </a:rPr>
              <a:t>kao</a:t>
            </a:r>
            <a:r>
              <a:rPr lang="en-US" sz="3000" dirty="0">
                <a:latin typeface="Garamond" panose="02020404030301010803" pitchFamily="18" charset="0"/>
              </a:rPr>
              <a:t> </a:t>
            </a:r>
            <a:r>
              <a:rPr lang="en-US" sz="3000" dirty="0" err="1">
                <a:latin typeface="Garamond" panose="02020404030301010803" pitchFamily="18" charset="0"/>
              </a:rPr>
              <a:t>krivično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a:t>
            </a:r>
          </a:p>
          <a:p>
            <a:pPr marL="0" indent="0" algn="just">
              <a:buNone/>
            </a:pPr>
            <a:r>
              <a:rPr lang="en-US" sz="3000" dirty="0">
                <a:latin typeface="Garamond" panose="02020404030301010803" pitchFamily="18" charset="0"/>
              </a:rPr>
              <a:t>b) </a:t>
            </a:r>
            <a:r>
              <a:rPr lang="en-US" sz="3000" dirty="0" err="1">
                <a:latin typeface="Garamond" panose="02020404030301010803" pitchFamily="18" charset="0"/>
              </a:rPr>
              <a:t>ako</a:t>
            </a:r>
            <a:r>
              <a:rPr lang="en-US" sz="3000" dirty="0">
                <a:latin typeface="Garamond" panose="02020404030301010803" pitchFamily="18" charset="0"/>
              </a:rPr>
              <a:t> </a:t>
            </a:r>
            <a:r>
              <a:rPr lang="en-US" sz="3000" dirty="0" err="1">
                <a:latin typeface="Garamond" panose="02020404030301010803" pitchFamily="18" charset="0"/>
              </a:rPr>
              <a:t>postoje</a:t>
            </a:r>
            <a:r>
              <a:rPr lang="en-US" sz="3000" dirty="0">
                <a:latin typeface="Garamond" panose="02020404030301010803" pitchFamily="18" charset="0"/>
              </a:rPr>
              <a:t> </a:t>
            </a:r>
            <a:r>
              <a:rPr lang="en-US" sz="3000" dirty="0" err="1">
                <a:latin typeface="Garamond" panose="02020404030301010803" pitchFamily="18" charset="0"/>
              </a:rPr>
              <a:t>okolnosti</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a:t>
            </a:r>
            <a:r>
              <a:rPr lang="en-US" sz="3000" dirty="0" err="1">
                <a:latin typeface="Garamond" panose="02020404030301010803" pitchFamily="18" charset="0"/>
              </a:rPr>
              <a:t>isključuju</a:t>
            </a:r>
            <a:r>
              <a:rPr lang="en-US" sz="3000" dirty="0">
                <a:latin typeface="Garamond" panose="02020404030301010803" pitchFamily="18" charset="0"/>
              </a:rPr>
              <a:t> </a:t>
            </a:r>
            <a:r>
              <a:rPr lang="en-US" sz="3000" dirty="0" err="1">
                <a:latin typeface="Garamond" panose="02020404030301010803" pitchFamily="18" charset="0"/>
              </a:rPr>
              <a:t>krivičnu</a:t>
            </a:r>
            <a:r>
              <a:rPr lang="en-US" sz="3000" dirty="0">
                <a:latin typeface="Garamond" panose="02020404030301010803" pitchFamily="18" charset="0"/>
              </a:rPr>
              <a:t> </a:t>
            </a:r>
            <a:r>
              <a:rPr lang="en-US" sz="3000" dirty="0" err="1">
                <a:latin typeface="Garamond" panose="02020404030301010803" pitchFamily="18" charset="0"/>
              </a:rPr>
              <a:t>odgovornost</a:t>
            </a:r>
            <a:r>
              <a:rPr lang="en-US" sz="3000" dirty="0">
                <a:latin typeface="Garamond" panose="02020404030301010803" pitchFamily="18" charset="0"/>
              </a:rPr>
              <a:t> </a:t>
            </a:r>
            <a:r>
              <a:rPr lang="en-US" sz="3000" dirty="0" err="1">
                <a:latin typeface="Garamond" panose="02020404030301010803" pitchFamily="18" charset="0"/>
              </a:rPr>
              <a:t>optuženog</a:t>
            </a:r>
            <a:r>
              <a:rPr lang="en-US" sz="3000" dirty="0">
                <a:latin typeface="Garamond" panose="02020404030301010803" pitchFamily="18" charset="0"/>
              </a:rPr>
              <a:t>,</a:t>
            </a:r>
          </a:p>
          <a:p>
            <a:pPr marL="0" indent="0" algn="just">
              <a:buNone/>
            </a:pPr>
            <a:r>
              <a:rPr lang="en-US" sz="3000" dirty="0">
                <a:latin typeface="Garamond" panose="02020404030301010803" pitchFamily="18" charset="0"/>
              </a:rPr>
              <a:t>c) </a:t>
            </a:r>
            <a:r>
              <a:rPr lang="en-US" sz="3000" dirty="0" err="1">
                <a:latin typeface="Garamond" panose="02020404030301010803" pitchFamily="18" charset="0"/>
              </a:rPr>
              <a:t>ako</a:t>
            </a:r>
            <a:r>
              <a:rPr lang="en-US" sz="3000" dirty="0">
                <a:latin typeface="Garamond" panose="02020404030301010803" pitchFamily="18" charset="0"/>
              </a:rPr>
              <a:t> </a:t>
            </a:r>
            <a:r>
              <a:rPr lang="en-US" sz="3000" dirty="0" err="1">
                <a:latin typeface="Garamond" panose="02020404030301010803" pitchFamily="18" charset="0"/>
              </a:rPr>
              <a:t>nije</a:t>
            </a:r>
            <a:r>
              <a:rPr lang="en-US" sz="3000" dirty="0">
                <a:latin typeface="Garamond" panose="02020404030301010803" pitchFamily="18" charset="0"/>
              </a:rPr>
              <a:t> </a:t>
            </a:r>
            <a:r>
              <a:rPr lang="en-US" sz="3000" dirty="0" err="1">
                <a:latin typeface="Garamond" panose="02020404030301010803" pitchFamily="18" charset="0"/>
              </a:rPr>
              <a:t>dokazano</a:t>
            </a:r>
            <a:r>
              <a:rPr lang="en-US" sz="3000" dirty="0">
                <a:latin typeface="Garamond" panose="02020404030301010803" pitchFamily="18" charset="0"/>
              </a:rPr>
              <a:t> da je </a:t>
            </a:r>
            <a:r>
              <a:rPr lang="en-US" sz="3000" dirty="0" err="1">
                <a:latin typeface="Garamond" panose="02020404030301010803" pitchFamily="18" charset="0"/>
              </a:rPr>
              <a:t>optuženi</a:t>
            </a:r>
            <a:r>
              <a:rPr lang="en-US" sz="3000" dirty="0">
                <a:latin typeface="Garamond" panose="02020404030301010803" pitchFamily="18" charset="0"/>
              </a:rPr>
              <a:t> </a:t>
            </a:r>
            <a:r>
              <a:rPr lang="en-US" sz="3000" dirty="0" err="1">
                <a:latin typeface="Garamond" panose="02020404030301010803" pitchFamily="18" charset="0"/>
              </a:rPr>
              <a:t>učinio</a:t>
            </a:r>
            <a:r>
              <a:rPr lang="en-US" sz="3000" dirty="0">
                <a:latin typeface="Garamond" panose="02020404030301010803" pitchFamily="18" charset="0"/>
              </a:rPr>
              <a:t> </a:t>
            </a:r>
            <a:r>
              <a:rPr lang="en-US" sz="3000" dirty="0" err="1">
                <a:latin typeface="Garamond" panose="02020404030301010803" pitchFamily="18" charset="0"/>
              </a:rPr>
              <a:t>krivično</a:t>
            </a:r>
            <a:r>
              <a:rPr lang="en-US" sz="3000" dirty="0">
                <a:latin typeface="Garamond" panose="02020404030301010803" pitchFamily="18" charset="0"/>
              </a:rPr>
              <a:t> </a:t>
            </a:r>
            <a:r>
              <a:rPr lang="en-US" sz="3000" dirty="0" err="1">
                <a:latin typeface="Garamond" panose="02020404030301010803" pitchFamily="18" charset="0"/>
              </a:rPr>
              <a:t>djelo</a:t>
            </a:r>
            <a:r>
              <a:rPr lang="en-US" sz="3000" dirty="0">
                <a:latin typeface="Garamond" panose="02020404030301010803" pitchFamily="18" charset="0"/>
              </a:rPr>
              <a:t> </a:t>
            </a:r>
            <a:r>
              <a:rPr lang="en-US" sz="3000" dirty="0" err="1">
                <a:latin typeface="Garamond" panose="02020404030301010803" pitchFamily="18" charset="0"/>
              </a:rPr>
              <a:t>za</a:t>
            </a:r>
            <a:r>
              <a:rPr lang="en-US" sz="3000" dirty="0">
                <a:latin typeface="Garamond" panose="02020404030301010803" pitchFamily="18" charset="0"/>
              </a:rPr>
              <a:t> </a:t>
            </a:r>
            <a:r>
              <a:rPr lang="en-US" sz="3000" dirty="0" err="1">
                <a:latin typeface="Garamond" panose="02020404030301010803" pitchFamily="18" charset="0"/>
              </a:rPr>
              <a:t>koje</a:t>
            </a:r>
            <a:r>
              <a:rPr lang="en-US" sz="3000" dirty="0">
                <a:latin typeface="Garamond" panose="02020404030301010803" pitchFamily="18" charset="0"/>
              </a:rPr>
              <a:t> se </a:t>
            </a:r>
            <a:r>
              <a:rPr lang="en-US" sz="3000" dirty="0" err="1">
                <a:latin typeface="Garamond" panose="02020404030301010803" pitchFamily="18" charset="0"/>
              </a:rPr>
              <a:t>optužuje</a:t>
            </a:r>
            <a:r>
              <a:rPr lang="en-US" sz="3000" dirty="0">
                <a:latin typeface="Garamond" panose="02020404030301010803" pitchFamily="18" charset="0"/>
              </a:rPr>
              <a:t>. </a:t>
            </a:r>
          </a:p>
        </p:txBody>
      </p:sp>
    </p:spTree>
    <p:extLst>
      <p:ext uri="{BB962C8B-B14F-4D97-AF65-F5344CB8AC3E}">
        <p14:creationId xmlns:p14="http://schemas.microsoft.com/office/powerpoint/2010/main" val="205180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1" end="1"/>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3">
                                            <p:txEl>
                                              <p:pRg st="2" end="2"/>
                                            </p:txEl>
                                          </p:spTgt>
                                        </p:tgtEl>
                                        <p:attrNameLst>
                                          <p:attrName>style.textDecorationUnderline</p:attrName>
                                        </p:attrNameLst>
                                      </p:cBhvr>
                                      <p:to>
                                        <p:strVal val="true"/>
                                      </p:to>
                                    </p:set>
                                  </p:childTnLst>
                                </p:cTn>
                              </p:par>
                              <p:par>
                                <p:cTn id="11" presetID="18" presetClass="emph" presetSubtype="0" fill="hold" nodeType="withEffect">
                                  <p:stCondLst>
                                    <p:cond delay="0"/>
                                  </p:stCondLst>
                                  <p:iterate type="lt">
                                    <p:tmPct val="4000"/>
                                  </p:iterate>
                                  <p:childTnLst>
                                    <p:set>
                                      <p:cBhvr override="childStyle">
                                        <p:cTn id="12" dur="500" fill="hold"/>
                                        <p:tgtEl>
                                          <p:spTgt spid="3">
                                            <p:txEl>
                                              <p:pRg st="3" end="3"/>
                                            </p:txEl>
                                          </p:spTgt>
                                        </p:tgtEl>
                                        <p:attrNameLst>
                                          <p:attrName>style.textDecorationUnderline</p:attrName>
                                        </p:attrNameLst>
                                      </p:cBhvr>
                                      <p:to>
                                        <p:strVal val="true"/>
                                      </p:to>
                                    </p:set>
                                  </p:childTnLst>
                                </p:cTn>
                              </p:par>
                              <p:par>
                                <p:cTn id="13" presetID="18" presetClass="emph" presetSubtype="0" fill="hold" nodeType="withEffect">
                                  <p:stCondLst>
                                    <p:cond delay="0"/>
                                  </p:stCondLst>
                                  <p:iterate type="lt">
                                    <p:tmPct val="4000"/>
                                  </p:iterate>
                                  <p:childTnLst>
                                    <p:set>
                                      <p:cBhvr override="childStyle">
                                        <p:cTn id="14"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2689</Words>
  <Application>Microsoft Office PowerPoint</Application>
  <PresentationFormat>Widescreen</PresentationFormat>
  <Paragraphs>146</Paragraphs>
  <Slides>22</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Garamond</vt:lpstr>
      <vt:lpstr>Times New Roman</vt:lpstr>
      <vt:lpstr>Wingdings</vt:lpstr>
      <vt:lpstr>Office Theme</vt:lpstr>
      <vt:lpstr>Presuda </vt:lpstr>
      <vt:lpstr>Pojam, vrste i predmet presude </vt:lpstr>
      <vt:lpstr>Podjela presuda prema sadržini </vt:lpstr>
      <vt:lpstr>Meritorne presude </vt:lpstr>
      <vt:lpstr> Formalna/procesna presuda  </vt:lpstr>
      <vt:lpstr>Na kojim dokazima se zasniva presuda? </vt:lpstr>
      <vt:lpstr>Izuzeci od pravila da se presuda zasniva na neposredno izvedenim dokazima na glavnom pretresu </vt:lpstr>
      <vt:lpstr>Presuda kojom se optužba odbija </vt:lpstr>
      <vt:lpstr>Presuda kojom se optuženi oslobađa od optužbe </vt:lpstr>
      <vt:lpstr>Presuda kojom se optuženi oglašava krivim </vt:lpstr>
      <vt:lpstr>Šta mora sadržavati presuda?  Uvod (čl. 305 ZKP FBiH)</vt:lpstr>
      <vt:lpstr>PowerPoint Presentation</vt:lpstr>
      <vt:lpstr>Dispozitiv/Izreka   član 305. st. 4 ZKP FBiH</vt:lpstr>
      <vt:lpstr>PowerPoint Presentation</vt:lpstr>
      <vt:lpstr>Obrazloženje presude: član 305. st. 6-10 ZKP FBiH</vt:lpstr>
      <vt:lpstr>PowerPoint Presentation</vt:lpstr>
      <vt:lpstr>PowerPoint Presentation</vt:lpstr>
      <vt:lpstr>Pouka o pravnom lijeku (član 304 stav 4 ZKP FBiH) /potpis sudije, odnosno predsjednika vijeća i zapisničara (član 304. stav 2. ZKP FBiH)</vt:lpstr>
      <vt:lpstr>Izrada presude kojom se izdaje kazneni nalog </vt:lpstr>
      <vt:lpstr>Šta mora sadržavati presuda kojom se izdaje kazneni nalog? </vt:lpstr>
      <vt:lpstr>Presuda kojom se optuženi oglašava krivim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Presuda</dc:title>
  <dc:creator>Ane</dc:creator>
  <cp:lastModifiedBy>Ena Gotovuša</cp:lastModifiedBy>
  <cp:revision>26</cp:revision>
  <dcterms:created xsi:type="dcterms:W3CDTF">2019-05-30T19:44:50Z</dcterms:created>
  <dcterms:modified xsi:type="dcterms:W3CDTF">2020-05-14T20:32:16Z</dcterms:modified>
</cp:coreProperties>
</file>