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5/6/2020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5/6/2020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bs-Latn-BA" sz="6300" b="1" dirty="0"/>
              <a:t>REPETITORIJ</a:t>
            </a:r>
            <a:r>
              <a:rPr lang="bs-Latn-BA" sz="8000" dirty="0"/>
              <a:t> </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676960" cy="1021498"/>
          </a:xfrm>
        </p:spPr>
        <p:txBody>
          <a:bodyPr>
            <a:normAutofit/>
          </a:bodyPr>
          <a:lstStyle/>
          <a:p>
            <a:r>
              <a:rPr lang="bs-Latn-BA" cap="none" dirty="0">
                <a:solidFill>
                  <a:schemeClr val="tx1">
                    <a:lumMod val="85000"/>
                    <a:lumOff val="15000"/>
                  </a:schemeClr>
                </a:solidFill>
              </a:rPr>
              <a:t>Ass. Ena Gotovuša, ma iur</a:t>
            </a:r>
            <a:r>
              <a:rPr lang="bs-Latn-BA" dirty="0">
                <a:solidFill>
                  <a:schemeClr val="tx1">
                    <a:lumMod val="85000"/>
                    <a:lumOff val="15000"/>
                  </a:schemeClr>
                </a:solidFill>
              </a:rPr>
              <a:t>.        </a:t>
            </a:r>
            <a:r>
              <a:rPr lang="bs-Latn-BA" sz="1800" b="1" dirty="0">
                <a:solidFill>
                  <a:schemeClr val="tx1">
                    <a:lumMod val="85000"/>
                    <a:lumOff val="15000"/>
                  </a:schemeClr>
                </a:solidFill>
              </a:rPr>
              <a:t>08.05.2020</a:t>
            </a:r>
            <a:r>
              <a:rPr lang="bs-Latn-BA" sz="1800" dirty="0">
                <a:solidFill>
                  <a:schemeClr val="tx1">
                    <a:lumMod val="85000"/>
                    <a:lumOff val="15000"/>
                  </a:schemeClr>
                </a:solidFill>
              </a:rPr>
              <a:t>. </a:t>
            </a:r>
            <a:endParaRPr lang="en-US" sz="18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B26F-CA11-4A04-827C-AEEF5070D44D}"/>
              </a:ext>
            </a:extLst>
          </p:cNvPr>
          <p:cNvSpPr>
            <a:spLocks noGrp="1"/>
          </p:cNvSpPr>
          <p:nvPr>
            <p:ph type="title"/>
          </p:nvPr>
        </p:nvSpPr>
        <p:spPr/>
        <p:txBody>
          <a:bodyPr>
            <a:normAutofit/>
          </a:bodyPr>
          <a:lstStyle/>
          <a:p>
            <a:pPr algn="ctr"/>
            <a:r>
              <a:rPr lang="bs-Latn-BA" sz="3000" b="1" dirty="0"/>
              <a:t>Da li neovlašteno otkrivanje identiteta zaštićenog svjedoka predstavlja krivično djelo? </a:t>
            </a:r>
          </a:p>
        </p:txBody>
      </p:sp>
      <p:sp>
        <p:nvSpPr>
          <p:cNvPr id="3" name="Content Placeholder 2">
            <a:extLst>
              <a:ext uri="{FF2B5EF4-FFF2-40B4-BE49-F238E27FC236}">
                <a16:creationId xmlns:a16="http://schemas.microsoft.com/office/drawing/2014/main" id="{8C61F737-0F38-4B94-BDC1-F3CCF5354BA6}"/>
              </a:ext>
            </a:extLst>
          </p:cNvPr>
          <p:cNvSpPr>
            <a:spLocks noGrp="1"/>
          </p:cNvSpPr>
          <p:nvPr>
            <p:ph idx="1"/>
          </p:nvPr>
        </p:nvSpPr>
        <p:spPr/>
        <p:txBody>
          <a:bodyPr/>
          <a:lstStyle/>
          <a:p>
            <a:pPr algn="just"/>
            <a:r>
              <a:rPr lang="bs-Latn-BA" b="1" dirty="0"/>
              <a:t>Da. </a:t>
            </a:r>
          </a:p>
        </p:txBody>
      </p:sp>
    </p:spTree>
    <p:extLst>
      <p:ext uri="{BB962C8B-B14F-4D97-AF65-F5344CB8AC3E}">
        <p14:creationId xmlns:p14="http://schemas.microsoft.com/office/powerpoint/2010/main" val="219618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9373-D35B-46BC-AAA1-4DF883C70C9F}"/>
              </a:ext>
            </a:extLst>
          </p:cNvPr>
          <p:cNvSpPr>
            <a:spLocks noGrp="1"/>
          </p:cNvSpPr>
          <p:nvPr>
            <p:ph type="title"/>
          </p:nvPr>
        </p:nvSpPr>
        <p:spPr/>
        <p:txBody>
          <a:bodyPr/>
          <a:lstStyle/>
          <a:p>
            <a:pPr algn="ctr"/>
            <a:r>
              <a:rPr lang="bs-Latn-BA" dirty="0"/>
              <a:t>Šta je uviđaj? </a:t>
            </a:r>
          </a:p>
        </p:txBody>
      </p:sp>
      <p:sp>
        <p:nvSpPr>
          <p:cNvPr id="3" name="Content Placeholder 2">
            <a:extLst>
              <a:ext uri="{FF2B5EF4-FFF2-40B4-BE49-F238E27FC236}">
                <a16:creationId xmlns:a16="http://schemas.microsoft.com/office/drawing/2014/main" id="{2D2F5CFF-C350-412A-AA0D-0D6349F89FF3}"/>
              </a:ext>
            </a:extLst>
          </p:cNvPr>
          <p:cNvSpPr>
            <a:spLocks noGrp="1"/>
          </p:cNvSpPr>
          <p:nvPr>
            <p:ph idx="1"/>
          </p:nvPr>
        </p:nvSpPr>
        <p:spPr/>
        <p:txBody>
          <a:bodyPr/>
          <a:lstStyle/>
          <a:p>
            <a:pPr algn="just"/>
            <a:r>
              <a:rPr lang="bs-Latn-BA" sz="2800" dirty="0"/>
              <a:t>Uviđaj je procesna radnja kojom organ krivičnog postupka vlastitim opažanjem utvrđuje važne činjenice i rezultat utvrđivanja unosi u zapisnik o uviđaju. </a:t>
            </a:r>
          </a:p>
          <a:p>
            <a:pPr algn="just"/>
            <a:endParaRPr lang="bs-Latn-BA" sz="2800" dirty="0"/>
          </a:p>
          <a:p>
            <a:endParaRPr lang="bs-Latn-BA" dirty="0"/>
          </a:p>
        </p:txBody>
      </p:sp>
    </p:spTree>
    <p:extLst>
      <p:ext uri="{BB962C8B-B14F-4D97-AF65-F5344CB8AC3E}">
        <p14:creationId xmlns:p14="http://schemas.microsoft.com/office/powerpoint/2010/main" val="205576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556E-80C5-4DF7-977E-E5C3E809CD88}"/>
              </a:ext>
            </a:extLst>
          </p:cNvPr>
          <p:cNvSpPr>
            <a:spLocks noGrp="1"/>
          </p:cNvSpPr>
          <p:nvPr>
            <p:ph type="title"/>
          </p:nvPr>
        </p:nvSpPr>
        <p:spPr/>
        <p:txBody>
          <a:bodyPr/>
          <a:lstStyle/>
          <a:p>
            <a:pPr algn="ctr"/>
            <a:r>
              <a:rPr lang="bs-Latn-BA" dirty="0"/>
              <a:t>Kada se uviđaj preduzima? </a:t>
            </a:r>
          </a:p>
        </p:txBody>
      </p:sp>
      <p:sp>
        <p:nvSpPr>
          <p:cNvPr id="3" name="Content Placeholder 2">
            <a:extLst>
              <a:ext uri="{FF2B5EF4-FFF2-40B4-BE49-F238E27FC236}">
                <a16:creationId xmlns:a16="http://schemas.microsoft.com/office/drawing/2014/main" id="{870157F2-B11C-4F0A-86FD-D15B0EB25456}"/>
              </a:ext>
            </a:extLst>
          </p:cNvPr>
          <p:cNvSpPr>
            <a:spLocks noGrp="1"/>
          </p:cNvSpPr>
          <p:nvPr>
            <p:ph idx="1"/>
          </p:nvPr>
        </p:nvSpPr>
        <p:spPr/>
        <p:txBody>
          <a:bodyPr>
            <a:normAutofit/>
          </a:bodyPr>
          <a:lstStyle/>
          <a:p>
            <a:pPr algn="just"/>
            <a:r>
              <a:rPr lang="bs-Latn-BA" sz="2800" dirty="0"/>
              <a:t>Uviđaj se preduzima kada je za utvrđivanje neke važne činjenice u postupku potrebno neposredno opažanje. </a:t>
            </a:r>
          </a:p>
        </p:txBody>
      </p:sp>
    </p:spTree>
    <p:extLst>
      <p:ext uri="{BB962C8B-B14F-4D97-AF65-F5344CB8AC3E}">
        <p14:creationId xmlns:p14="http://schemas.microsoft.com/office/powerpoint/2010/main" val="22035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41DF-81B2-45B3-9174-2DDF1A815BE9}"/>
              </a:ext>
            </a:extLst>
          </p:cNvPr>
          <p:cNvSpPr>
            <a:spLocks noGrp="1"/>
          </p:cNvSpPr>
          <p:nvPr>
            <p:ph type="title"/>
          </p:nvPr>
        </p:nvSpPr>
        <p:spPr/>
        <p:txBody>
          <a:bodyPr/>
          <a:lstStyle/>
          <a:p>
            <a:pPr algn="ctr"/>
            <a:r>
              <a:rPr lang="bs-Latn-BA" dirty="0"/>
              <a:t>Ko vrši uviđaj? </a:t>
            </a:r>
          </a:p>
        </p:txBody>
      </p:sp>
      <p:sp>
        <p:nvSpPr>
          <p:cNvPr id="3" name="Content Placeholder 2">
            <a:extLst>
              <a:ext uri="{FF2B5EF4-FFF2-40B4-BE49-F238E27FC236}">
                <a16:creationId xmlns:a16="http://schemas.microsoft.com/office/drawing/2014/main" id="{E83D5524-CA86-413B-932A-428F1BB58EA5}"/>
              </a:ext>
            </a:extLst>
          </p:cNvPr>
          <p:cNvSpPr>
            <a:spLocks noGrp="1"/>
          </p:cNvSpPr>
          <p:nvPr>
            <p:ph idx="1"/>
          </p:nvPr>
        </p:nvSpPr>
        <p:spPr/>
        <p:txBody>
          <a:bodyPr>
            <a:normAutofit/>
          </a:bodyPr>
          <a:lstStyle/>
          <a:p>
            <a:pPr algn="just"/>
            <a:r>
              <a:rPr lang="bs-Latn-BA" dirty="0"/>
              <a:t>U istrazi: tužilac ili ovlaštena službena osoba. Obaveza ovlaštene službene osobe jeste da obavijesti tužioca o preduzimanju uviđaja, te je dužna odrediti potrebna vještačenja osim obdukcije i ekshumacije leša. Ako je tužilac prisutan na licu mjesta u toku vršenja uviđaja od strane ovlašćenih službenih lica, može tražiti da ovlašćeno službeno lice izvrši određene radnje koje on smatra neophodnim. </a:t>
            </a:r>
          </a:p>
          <a:p>
            <a:pPr algn="just"/>
            <a:r>
              <a:rPr lang="bs-Latn-BA" dirty="0"/>
              <a:t>Na glavnom pretresu: raspravno vijeće, odnosno sudija, a van glavnog pretresa sudija ili predsjednik suda. </a:t>
            </a:r>
          </a:p>
          <a:p>
            <a:pPr algn="just"/>
            <a:r>
              <a:rPr lang="bs-Latn-BA" dirty="0"/>
              <a:t>Na pretresu pred vijećem apelacionog odjeljenja može se, također, obaviti uviđaj ili odrediti da se izvrši van glavnog pretresa. </a:t>
            </a:r>
          </a:p>
        </p:txBody>
      </p:sp>
    </p:spTree>
    <p:extLst>
      <p:ext uri="{BB962C8B-B14F-4D97-AF65-F5344CB8AC3E}">
        <p14:creationId xmlns:p14="http://schemas.microsoft.com/office/powerpoint/2010/main" val="14238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BFB5-5FE4-4FC2-AAE9-4F66EBA0B584}"/>
              </a:ext>
            </a:extLst>
          </p:cNvPr>
          <p:cNvSpPr>
            <a:spLocks noGrp="1"/>
          </p:cNvSpPr>
          <p:nvPr>
            <p:ph type="title"/>
          </p:nvPr>
        </p:nvSpPr>
        <p:spPr/>
        <p:txBody>
          <a:bodyPr/>
          <a:lstStyle/>
          <a:p>
            <a:pPr algn="ctr"/>
            <a:r>
              <a:rPr lang="bs-Latn-BA" dirty="0"/>
              <a:t>Ko je rukovodilac uviđaja? </a:t>
            </a:r>
          </a:p>
        </p:txBody>
      </p:sp>
      <p:sp>
        <p:nvSpPr>
          <p:cNvPr id="3" name="Content Placeholder 2">
            <a:extLst>
              <a:ext uri="{FF2B5EF4-FFF2-40B4-BE49-F238E27FC236}">
                <a16:creationId xmlns:a16="http://schemas.microsoft.com/office/drawing/2014/main" id="{39951323-D801-4AEA-9ED8-8DD297691169}"/>
              </a:ext>
            </a:extLst>
          </p:cNvPr>
          <p:cNvSpPr>
            <a:spLocks noGrp="1"/>
          </p:cNvSpPr>
          <p:nvPr>
            <p:ph idx="1"/>
          </p:nvPr>
        </p:nvSpPr>
        <p:spPr/>
        <p:txBody>
          <a:bodyPr/>
          <a:lstStyle/>
          <a:p>
            <a:pPr algn="just"/>
            <a:r>
              <a:rPr lang="bs-Latn-BA" dirty="0"/>
              <a:t>Rukovodilac uviđaja je organ koji vrši uviđaj (tužilac, ovlaštena sl. osoba, sudija pojedinac, predsjednik vijeća). </a:t>
            </a:r>
          </a:p>
          <a:p>
            <a:pPr algn="just"/>
            <a:endParaRPr lang="bs-Latn-BA" dirty="0"/>
          </a:p>
          <a:p>
            <a:endParaRPr lang="bs-Latn-BA" dirty="0"/>
          </a:p>
        </p:txBody>
      </p:sp>
    </p:spTree>
    <p:extLst>
      <p:ext uri="{BB962C8B-B14F-4D97-AF65-F5344CB8AC3E}">
        <p14:creationId xmlns:p14="http://schemas.microsoft.com/office/powerpoint/2010/main" val="20715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3322-D0E8-4577-B537-35ECF43AC78D}"/>
              </a:ext>
            </a:extLst>
          </p:cNvPr>
          <p:cNvSpPr>
            <a:spLocks noGrp="1"/>
          </p:cNvSpPr>
          <p:nvPr>
            <p:ph type="title"/>
          </p:nvPr>
        </p:nvSpPr>
        <p:spPr/>
        <p:txBody>
          <a:bodyPr/>
          <a:lstStyle/>
          <a:p>
            <a:pPr algn="ctr"/>
            <a:r>
              <a:rPr lang="bs-Latn-BA" dirty="0"/>
              <a:t>Da li učestvovanje stručnih osoba tokom vršenja uviđaja obavezno? </a:t>
            </a:r>
          </a:p>
        </p:txBody>
      </p:sp>
      <p:sp>
        <p:nvSpPr>
          <p:cNvPr id="3" name="Content Placeholder 2">
            <a:extLst>
              <a:ext uri="{FF2B5EF4-FFF2-40B4-BE49-F238E27FC236}">
                <a16:creationId xmlns:a16="http://schemas.microsoft.com/office/drawing/2014/main" id="{8F628B1A-79F6-4B06-B837-B1983AC15F7E}"/>
              </a:ext>
            </a:extLst>
          </p:cNvPr>
          <p:cNvSpPr>
            <a:spLocks noGrp="1"/>
          </p:cNvSpPr>
          <p:nvPr>
            <p:ph idx="1"/>
          </p:nvPr>
        </p:nvSpPr>
        <p:spPr/>
        <p:txBody>
          <a:bodyPr>
            <a:normAutofit/>
          </a:bodyPr>
          <a:lstStyle/>
          <a:p>
            <a:pPr algn="just"/>
            <a:r>
              <a:rPr lang="bs-Latn-BA" sz="2200" dirty="0"/>
              <a:t>Da. </a:t>
            </a:r>
          </a:p>
          <a:p>
            <a:pPr algn="just"/>
            <a:r>
              <a:rPr lang="bs-Latn-BA" sz="2200" dirty="0"/>
              <a:t>Uviđaj se vrši uz pomoć stručnog lica kriminalističko-tehničke ili druge struke, koje će pomoći u pronalaženju, osiguranju ili opisivanju tragova, izvršiti potrebna mjerenja i snimanja, sačiniti skicu i fotodokumentaciju ili prikupiti i druge podatke. </a:t>
            </a:r>
          </a:p>
        </p:txBody>
      </p:sp>
    </p:spTree>
    <p:extLst>
      <p:ext uri="{BB962C8B-B14F-4D97-AF65-F5344CB8AC3E}">
        <p14:creationId xmlns:p14="http://schemas.microsoft.com/office/powerpoint/2010/main" val="4535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FFB6-454A-4CAE-9A32-4A2BD2E85AD1}"/>
              </a:ext>
            </a:extLst>
          </p:cNvPr>
          <p:cNvSpPr>
            <a:spLocks noGrp="1"/>
          </p:cNvSpPr>
          <p:nvPr>
            <p:ph type="title"/>
          </p:nvPr>
        </p:nvSpPr>
        <p:spPr/>
        <p:txBody>
          <a:bodyPr/>
          <a:lstStyle/>
          <a:p>
            <a:pPr algn="ctr"/>
            <a:r>
              <a:rPr lang="bs-Latn-BA" dirty="0"/>
              <a:t>Da li obavezno prisustvo vještaka pri vršenju uviđaja? </a:t>
            </a:r>
          </a:p>
        </p:txBody>
      </p:sp>
      <p:sp>
        <p:nvSpPr>
          <p:cNvPr id="3" name="Content Placeholder 2">
            <a:extLst>
              <a:ext uri="{FF2B5EF4-FFF2-40B4-BE49-F238E27FC236}">
                <a16:creationId xmlns:a16="http://schemas.microsoft.com/office/drawing/2014/main" id="{57DEDFB9-F5BF-4A94-A1CB-14CC6E6C4141}"/>
              </a:ext>
            </a:extLst>
          </p:cNvPr>
          <p:cNvSpPr>
            <a:spLocks noGrp="1"/>
          </p:cNvSpPr>
          <p:nvPr>
            <p:ph idx="1"/>
          </p:nvPr>
        </p:nvSpPr>
        <p:spPr/>
        <p:txBody>
          <a:bodyPr/>
          <a:lstStyle/>
          <a:p>
            <a:pPr lvl="0" algn="just">
              <a:buClr>
                <a:srgbClr val="9BA8B7"/>
              </a:buClr>
            </a:pPr>
            <a:r>
              <a:rPr lang="bs-Latn-BA" sz="2200" dirty="0"/>
              <a:t>Ne, ali </a:t>
            </a:r>
            <a:r>
              <a:rPr lang="bs-Latn-BA" sz="2200" dirty="0">
                <a:solidFill>
                  <a:srgbClr val="000000">
                    <a:lumMod val="75000"/>
                    <a:lumOff val="25000"/>
                  </a:srgbClr>
                </a:solidFill>
              </a:rPr>
              <a:t>na uviđaj može se pozvati i vještak, ako bi njegova prisutnost bila od koristi za davanje nalaza i mišljenja. </a:t>
            </a:r>
          </a:p>
          <a:p>
            <a:pPr lvl="0" algn="just">
              <a:buClr>
                <a:srgbClr val="9BA8B7"/>
              </a:buClr>
            </a:pPr>
            <a:endParaRPr lang="bs-Latn-BA" sz="2200" dirty="0">
              <a:solidFill>
                <a:srgbClr val="000000">
                  <a:lumMod val="75000"/>
                  <a:lumOff val="25000"/>
                </a:srgbClr>
              </a:solidFill>
            </a:endParaRPr>
          </a:p>
          <a:p>
            <a:pPr lvl="0" algn="just">
              <a:buClr>
                <a:srgbClr val="9BA8B7"/>
              </a:buClr>
            </a:pPr>
            <a:r>
              <a:rPr lang="bs-Latn-BA" sz="2200" dirty="0">
                <a:solidFill>
                  <a:srgbClr val="000000">
                    <a:lumMod val="75000"/>
                    <a:lumOff val="25000"/>
                  </a:srgbClr>
                </a:solidFill>
              </a:rPr>
              <a:t>U slučaju da vještak prisustvuje uviđaju dužan je voditi zaseban zapisnik o vještačenju odvojeno od zapisnika o uviđaju. </a:t>
            </a:r>
          </a:p>
          <a:p>
            <a:endParaRPr lang="bs-Latn-BA" dirty="0"/>
          </a:p>
        </p:txBody>
      </p:sp>
    </p:spTree>
    <p:extLst>
      <p:ext uri="{BB962C8B-B14F-4D97-AF65-F5344CB8AC3E}">
        <p14:creationId xmlns:p14="http://schemas.microsoft.com/office/powerpoint/2010/main" val="18545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C1E4-34F4-4D80-9494-A73A1DE6B6C1}"/>
              </a:ext>
            </a:extLst>
          </p:cNvPr>
          <p:cNvSpPr>
            <a:spLocks noGrp="1"/>
          </p:cNvSpPr>
          <p:nvPr>
            <p:ph type="title"/>
          </p:nvPr>
        </p:nvSpPr>
        <p:spPr/>
        <p:txBody>
          <a:bodyPr/>
          <a:lstStyle/>
          <a:p>
            <a:pPr algn="ctr"/>
            <a:r>
              <a:rPr lang="bs-Latn-BA" dirty="0"/>
              <a:t>Da li se o izvršenom uviđaju mora sastaviti zapisnik? </a:t>
            </a:r>
          </a:p>
        </p:txBody>
      </p:sp>
      <p:sp>
        <p:nvSpPr>
          <p:cNvPr id="3" name="Content Placeholder 2">
            <a:extLst>
              <a:ext uri="{FF2B5EF4-FFF2-40B4-BE49-F238E27FC236}">
                <a16:creationId xmlns:a16="http://schemas.microsoft.com/office/drawing/2014/main" id="{D2EF3606-BEF1-49AE-B10C-4DAC049CBFB6}"/>
              </a:ext>
            </a:extLst>
          </p:cNvPr>
          <p:cNvSpPr>
            <a:spLocks noGrp="1"/>
          </p:cNvSpPr>
          <p:nvPr>
            <p:ph idx="1"/>
          </p:nvPr>
        </p:nvSpPr>
        <p:spPr/>
        <p:txBody>
          <a:bodyPr/>
          <a:lstStyle/>
          <a:p>
            <a:pPr algn="just"/>
            <a:r>
              <a:rPr lang="bs-Latn-BA" dirty="0"/>
              <a:t>Da. </a:t>
            </a:r>
          </a:p>
          <a:p>
            <a:pPr algn="just"/>
            <a:r>
              <a:rPr lang="bs-Latn-BA" dirty="0"/>
              <a:t>Pored opšteg sadržaja zapisnik o uviđaju mora sadržavati i podatke koji su važni s obzirom na prirodu takve radnje ili za utvrđivanje istovjetnosti pojedinih predmeta (opis, mjere i veličina predmeta ili tragova, stavljanje oznake na predmetima i dr.), a ako su napravljene skice, crteži, planovi, fotografije, filmski snimci i slično, to će se navesti u zapisniku i priključiti zapisniku. </a:t>
            </a:r>
          </a:p>
        </p:txBody>
      </p:sp>
    </p:spTree>
    <p:extLst>
      <p:ext uri="{BB962C8B-B14F-4D97-AF65-F5344CB8AC3E}">
        <p14:creationId xmlns:p14="http://schemas.microsoft.com/office/powerpoint/2010/main" val="40140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F2FE-48FC-464A-BCF4-A4E9EA4849A3}"/>
              </a:ext>
            </a:extLst>
          </p:cNvPr>
          <p:cNvSpPr>
            <a:spLocks noGrp="1"/>
          </p:cNvSpPr>
          <p:nvPr>
            <p:ph type="title"/>
          </p:nvPr>
        </p:nvSpPr>
        <p:spPr/>
        <p:txBody>
          <a:bodyPr/>
          <a:lstStyle/>
          <a:p>
            <a:pPr algn="r"/>
            <a:r>
              <a:rPr lang="bs-Latn-BA" dirty="0"/>
              <a:t>Šta je rekonstrukcija događaja? </a:t>
            </a:r>
          </a:p>
        </p:txBody>
      </p:sp>
      <p:sp>
        <p:nvSpPr>
          <p:cNvPr id="3" name="Content Placeholder 2">
            <a:extLst>
              <a:ext uri="{FF2B5EF4-FFF2-40B4-BE49-F238E27FC236}">
                <a16:creationId xmlns:a16="http://schemas.microsoft.com/office/drawing/2014/main" id="{692ACF10-7EC4-448F-B94A-B8CC6BD32AC7}"/>
              </a:ext>
            </a:extLst>
          </p:cNvPr>
          <p:cNvSpPr>
            <a:spLocks noGrp="1"/>
          </p:cNvSpPr>
          <p:nvPr>
            <p:ph idx="1"/>
          </p:nvPr>
        </p:nvSpPr>
        <p:spPr/>
        <p:txBody>
          <a:bodyPr>
            <a:normAutofit fontScale="92500" lnSpcReduction="20000"/>
          </a:bodyPr>
          <a:lstStyle/>
          <a:p>
            <a:pPr marL="0" indent="0" algn="just">
              <a:buNone/>
            </a:pPr>
            <a:r>
              <a:rPr lang="bs-Latn-BA" dirty="0"/>
              <a:t>Rekonstrukcija događaja ili sudski eksperiment jeste posebna vrsta uviđaja, koja se sastoji u naknadnom ponavljanju radnji ili situacija u uslovima pod kojima se krivični događaj odigrao. </a:t>
            </a:r>
          </a:p>
          <a:p>
            <a:pPr marL="0" indent="0" algn="just">
              <a:buNone/>
            </a:pPr>
            <a:r>
              <a:rPr lang="bs-Latn-BA" dirty="0"/>
              <a:t>Zakonska definicija: </a:t>
            </a:r>
          </a:p>
          <a:p>
            <a:pPr marL="0" indent="0" algn="just">
              <a:buNone/>
            </a:pPr>
            <a:r>
              <a:rPr lang="bs-Latn-BA" dirty="0"/>
              <a:t>Radi provjeravanja izvedenih dokaza ili utvrđivanja činjenica koje su od značaja za razjašnjenje stvari, organ koji vodi postupak može odrediti rekonstrukciju događaja, koja se vrši tako što se ponavljaju radnje ili situacije u uslovima pod kojima se prema izvedenim dokazima događaj desio. Ako su u iskazima pojedinih svjedoka ili osumnjičenih, odnosno optuženih radnje ili situacije različito prikazane, rekonstrukcija događaja će se, po pravilu, posebno izvršiti sa svakim od njih.</a:t>
            </a:r>
          </a:p>
          <a:p>
            <a:pPr marL="0" indent="0" algn="just">
              <a:buNone/>
            </a:pPr>
            <a:r>
              <a:rPr lang="bs-Latn-BA" dirty="0"/>
              <a:t>Rekonstrukcija se ne smije vršiti na način kojim se vrijeđa javni red i moral ili se dovodi u opasnost život ili zdravlje ljudi.</a:t>
            </a:r>
          </a:p>
          <a:p>
            <a:pPr marL="0" indent="0" algn="just">
              <a:buNone/>
            </a:pPr>
            <a:r>
              <a:rPr lang="bs-Latn-BA" dirty="0"/>
              <a:t>Prilikom rekonstrukcije mogu se, po potrebi, ponovno izvesti pojedini dokazi.</a:t>
            </a:r>
          </a:p>
          <a:p>
            <a:endParaRPr lang="bs-Latn-BA" dirty="0"/>
          </a:p>
          <a:p>
            <a:endParaRPr lang="bs-Latn-BA" dirty="0"/>
          </a:p>
        </p:txBody>
      </p:sp>
    </p:spTree>
    <p:extLst>
      <p:ext uri="{BB962C8B-B14F-4D97-AF65-F5344CB8AC3E}">
        <p14:creationId xmlns:p14="http://schemas.microsoft.com/office/powerpoint/2010/main" val="153306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241E-FF25-40BE-A699-CF5FB41E6BB4}"/>
              </a:ext>
            </a:extLst>
          </p:cNvPr>
          <p:cNvSpPr>
            <a:spLocks noGrp="1"/>
          </p:cNvSpPr>
          <p:nvPr>
            <p:ph type="title"/>
          </p:nvPr>
        </p:nvSpPr>
        <p:spPr/>
        <p:txBody>
          <a:bodyPr/>
          <a:lstStyle/>
          <a:p>
            <a:pPr algn="ctr"/>
            <a:r>
              <a:rPr lang="bs-Latn-BA" dirty="0"/>
              <a:t>Šta je optužnica? </a:t>
            </a:r>
          </a:p>
        </p:txBody>
      </p:sp>
      <p:sp>
        <p:nvSpPr>
          <p:cNvPr id="3" name="Content Placeholder 2">
            <a:extLst>
              <a:ext uri="{FF2B5EF4-FFF2-40B4-BE49-F238E27FC236}">
                <a16:creationId xmlns:a16="http://schemas.microsoft.com/office/drawing/2014/main" id="{391684E4-E70A-4C36-9F36-04D55DDDDA0A}"/>
              </a:ext>
            </a:extLst>
          </p:cNvPr>
          <p:cNvSpPr>
            <a:spLocks noGrp="1"/>
          </p:cNvSpPr>
          <p:nvPr>
            <p:ph idx="1"/>
          </p:nvPr>
        </p:nvSpPr>
        <p:spPr/>
        <p:txBody>
          <a:bodyPr/>
          <a:lstStyle/>
          <a:p>
            <a:pPr algn="just"/>
            <a:r>
              <a:rPr lang="bs-Latn-BA" sz="2200" dirty="0"/>
              <a:t>Optužnica je procesni akt optuženja koju podiže tužilac nakon prethodno provedene istrage i ocjene da rezultati istrage predstavljaju zakruženu cjelinu dokaza o tome da je određena osoba osnovano sumnjiva da je izvršila određeno krivično djelo. </a:t>
            </a:r>
          </a:p>
          <a:p>
            <a:endParaRPr lang="bs-Latn-BA" dirty="0"/>
          </a:p>
          <a:p>
            <a:endParaRPr lang="bs-Latn-BA" dirty="0"/>
          </a:p>
        </p:txBody>
      </p:sp>
    </p:spTree>
    <p:extLst>
      <p:ext uri="{BB962C8B-B14F-4D97-AF65-F5344CB8AC3E}">
        <p14:creationId xmlns:p14="http://schemas.microsoft.com/office/powerpoint/2010/main" val="7599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bs-Latn-BA" sz="4800" i="1" dirty="0">
                <a:solidFill>
                  <a:srgbClr val="FFFFFF"/>
                </a:solidFill>
              </a:rPr>
              <a:t>  R</a:t>
            </a:r>
            <a:r>
              <a:rPr lang="en-US" sz="4800" i="1" dirty="0" err="1">
                <a:solidFill>
                  <a:srgbClr val="FFFFFF"/>
                </a:solidFill>
              </a:rPr>
              <a:t>epetitio</a:t>
            </a:r>
            <a:r>
              <a:rPr lang="en-US" sz="4800" i="1" dirty="0">
                <a:solidFill>
                  <a:srgbClr val="FFFFFF"/>
                </a:solidFill>
              </a:rPr>
              <a:t> </a:t>
            </a:r>
            <a:r>
              <a:rPr lang="en-US" sz="4800" i="1" dirty="0" err="1">
                <a:solidFill>
                  <a:srgbClr val="FFFFFF"/>
                </a:solidFill>
              </a:rPr>
              <a:t>est</a:t>
            </a:r>
            <a:r>
              <a:rPr lang="en-US" sz="4800" i="1" dirty="0">
                <a:solidFill>
                  <a:srgbClr val="FFFFFF"/>
                </a:solidFill>
              </a:rPr>
              <a:t> mater </a:t>
            </a:r>
            <a:r>
              <a:rPr lang="en-US" sz="4800" i="1" dirty="0" err="1">
                <a:solidFill>
                  <a:srgbClr val="FFFFFF"/>
                </a:solidFill>
              </a:rPr>
              <a:t>studiorum</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bs-Latn-BA" i="1" cap="none" dirty="0">
                <a:solidFill>
                  <a:srgbClr val="FFFFFF"/>
                </a:solidFill>
              </a:rPr>
              <a:t>Ponavaljanje je majka znanja</a:t>
            </a:r>
            <a:r>
              <a:rPr lang="bs-Latn-BA" cap="none" dirty="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D505-7807-4D92-AA01-B43612688ED2}"/>
              </a:ext>
            </a:extLst>
          </p:cNvPr>
          <p:cNvSpPr>
            <a:spLocks noGrp="1"/>
          </p:cNvSpPr>
          <p:nvPr>
            <p:ph type="title"/>
          </p:nvPr>
        </p:nvSpPr>
        <p:spPr/>
        <p:txBody>
          <a:bodyPr/>
          <a:lstStyle/>
          <a:p>
            <a:pPr algn="ctr"/>
            <a:r>
              <a:rPr lang="bs-Latn-BA" dirty="0"/>
              <a:t>Da li su osnovi sumnje dovoljni da bi tužilac podigao optužnicu? </a:t>
            </a:r>
          </a:p>
        </p:txBody>
      </p:sp>
      <p:sp>
        <p:nvSpPr>
          <p:cNvPr id="3" name="Content Placeholder 2">
            <a:extLst>
              <a:ext uri="{FF2B5EF4-FFF2-40B4-BE49-F238E27FC236}">
                <a16:creationId xmlns:a16="http://schemas.microsoft.com/office/drawing/2014/main" id="{84A8944D-DA6A-475F-9D86-F364B8D4EAD0}"/>
              </a:ext>
            </a:extLst>
          </p:cNvPr>
          <p:cNvSpPr>
            <a:spLocks noGrp="1"/>
          </p:cNvSpPr>
          <p:nvPr>
            <p:ph idx="1"/>
          </p:nvPr>
        </p:nvSpPr>
        <p:spPr/>
        <p:txBody>
          <a:bodyPr/>
          <a:lstStyle/>
          <a:p>
            <a:endParaRPr lang="bs-Latn-BA" dirty="0"/>
          </a:p>
          <a:p>
            <a:r>
              <a:rPr lang="bs-Latn-BA" sz="2200" dirty="0"/>
              <a:t>Ne! </a:t>
            </a:r>
          </a:p>
          <a:p>
            <a:pPr algn="just"/>
            <a:r>
              <a:rPr lang="bs-Latn-BA" sz="2200" dirty="0"/>
              <a:t>Za podizanje optužnice potrebno da postoji </a:t>
            </a:r>
            <a:r>
              <a:rPr lang="bs-Latn-BA" sz="2200" b="1" dirty="0"/>
              <a:t>osnovana sumnja</a:t>
            </a:r>
            <a:r>
              <a:rPr lang="bs-Latn-BA" sz="2200" dirty="0"/>
              <a:t> da je izvršeno krivično djelo, za razliku od osnova sumnje koji su uslov da tužilac donese naredbu o provođenju istrage</a:t>
            </a:r>
            <a:r>
              <a:rPr lang="bs-Latn-BA" dirty="0"/>
              <a:t>. </a:t>
            </a:r>
          </a:p>
          <a:p>
            <a:endParaRPr lang="bs-Latn-BA" dirty="0"/>
          </a:p>
          <a:p>
            <a:endParaRPr lang="bs-Latn-BA" dirty="0"/>
          </a:p>
        </p:txBody>
      </p:sp>
    </p:spTree>
    <p:extLst>
      <p:ext uri="{BB962C8B-B14F-4D97-AF65-F5344CB8AC3E}">
        <p14:creationId xmlns:p14="http://schemas.microsoft.com/office/powerpoint/2010/main" val="29652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9982-809A-45DE-8635-89411AD1E63C}"/>
              </a:ext>
            </a:extLst>
          </p:cNvPr>
          <p:cNvSpPr>
            <a:spLocks noGrp="1"/>
          </p:cNvSpPr>
          <p:nvPr>
            <p:ph type="title"/>
          </p:nvPr>
        </p:nvSpPr>
        <p:spPr/>
        <p:txBody>
          <a:bodyPr/>
          <a:lstStyle/>
          <a:p>
            <a:pPr algn="ctr"/>
            <a:r>
              <a:rPr lang="bs-Latn-BA" dirty="0"/>
              <a:t>Da li ZKP propisuje obavezni sadržaj optužnice? </a:t>
            </a:r>
          </a:p>
        </p:txBody>
      </p:sp>
      <p:sp>
        <p:nvSpPr>
          <p:cNvPr id="3" name="Content Placeholder 2">
            <a:extLst>
              <a:ext uri="{FF2B5EF4-FFF2-40B4-BE49-F238E27FC236}">
                <a16:creationId xmlns:a16="http://schemas.microsoft.com/office/drawing/2014/main" id="{709B0FE5-D327-4CE3-99F5-487DA21B240F}"/>
              </a:ext>
            </a:extLst>
          </p:cNvPr>
          <p:cNvSpPr>
            <a:spLocks noGrp="1"/>
          </p:cNvSpPr>
          <p:nvPr>
            <p:ph idx="1"/>
          </p:nvPr>
        </p:nvSpPr>
        <p:spPr>
          <a:xfrm>
            <a:off x="251791" y="1881809"/>
            <a:ext cx="11582400" cy="4505739"/>
          </a:xfrm>
        </p:spPr>
        <p:txBody>
          <a:bodyPr>
            <a:normAutofit fontScale="25000" lnSpcReduction="20000"/>
          </a:bodyPr>
          <a:lstStyle/>
          <a:p>
            <a:pPr marL="0" indent="0">
              <a:buNone/>
            </a:pPr>
            <a:r>
              <a:rPr lang="bs-Latn-BA" sz="7200" b="1" dirty="0"/>
              <a:t>DA!</a:t>
            </a:r>
          </a:p>
          <a:p>
            <a:pPr algn="just"/>
            <a:r>
              <a:rPr lang="bs-Latn-BA" sz="7200" dirty="0"/>
              <a:t>Optužnica sadrži:</a:t>
            </a:r>
          </a:p>
          <a:p>
            <a:pPr algn="just"/>
            <a:r>
              <a:rPr lang="bs-Latn-BA" sz="7200" dirty="0"/>
              <a:t>1. naziv Suda,</a:t>
            </a:r>
          </a:p>
          <a:p>
            <a:pPr algn="just"/>
            <a:r>
              <a:rPr lang="bs-Latn-BA" sz="7200" dirty="0"/>
              <a:t>2. ime i prezime osumnjičenog, s ličnim podacima,</a:t>
            </a:r>
          </a:p>
          <a:p>
            <a:pPr algn="just"/>
            <a:r>
              <a:rPr lang="bs-Latn-BA" sz="7200" dirty="0"/>
              <a:t>3. opis djela iz kog proizilaze zakonska obilježja krivičnog djela, vrijeme i mjesto izvršenja krivičnog djela, predmet na kome je i sredstvo kojim je izvršeno krivično djelo, kao i ostale okolnosti potrebne da se krivično djelo što preciznije odredi,</a:t>
            </a:r>
          </a:p>
          <a:p>
            <a:pPr algn="just"/>
            <a:r>
              <a:rPr lang="bs-Latn-BA" sz="7200" dirty="0"/>
              <a:t>4. zakonski naziv krivičnog djela, s navođenjem odredbe krivičnog zakona,</a:t>
            </a:r>
          </a:p>
          <a:p>
            <a:pPr algn="just"/>
            <a:r>
              <a:rPr lang="bs-Latn-BA" sz="7200" dirty="0"/>
              <a:t>5. prijedlog o dokazima koje treba izvesti, uz naznačenje svjedoka i vještaka, ili pseudonima zaštićenih svjedoka, spisa koje treba pročitati i predmeta koji služe kao dokaz,</a:t>
            </a:r>
          </a:p>
          <a:p>
            <a:pPr algn="just"/>
            <a:r>
              <a:rPr lang="bs-Latn-BA" sz="7200" dirty="0"/>
              <a:t>6. rezultat istrage,</a:t>
            </a:r>
          </a:p>
          <a:p>
            <a:pPr algn="just"/>
            <a:r>
              <a:rPr lang="bs-Latn-BA" sz="7200" dirty="0"/>
              <a:t>7. dokaze koji potkrijepljuje navode optužnice. </a:t>
            </a:r>
          </a:p>
        </p:txBody>
      </p:sp>
    </p:spTree>
    <p:extLst>
      <p:ext uri="{BB962C8B-B14F-4D97-AF65-F5344CB8AC3E}">
        <p14:creationId xmlns:p14="http://schemas.microsoft.com/office/powerpoint/2010/main" val="33785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F7BF-2294-43E8-A5D5-018B013AD926}"/>
              </a:ext>
            </a:extLst>
          </p:cNvPr>
          <p:cNvSpPr>
            <a:spLocks noGrp="1"/>
          </p:cNvSpPr>
          <p:nvPr>
            <p:ph type="title"/>
          </p:nvPr>
        </p:nvSpPr>
        <p:spPr/>
        <p:txBody>
          <a:bodyPr/>
          <a:lstStyle/>
          <a:p>
            <a:pPr algn="ctr"/>
            <a:r>
              <a:rPr lang="bs-Latn-BA" dirty="0"/>
              <a:t>Da li optužnica može sadržavati prijedlog za određivanje pritvora? </a:t>
            </a:r>
          </a:p>
        </p:txBody>
      </p:sp>
      <p:sp>
        <p:nvSpPr>
          <p:cNvPr id="3" name="Content Placeholder 2">
            <a:extLst>
              <a:ext uri="{FF2B5EF4-FFF2-40B4-BE49-F238E27FC236}">
                <a16:creationId xmlns:a16="http://schemas.microsoft.com/office/drawing/2014/main" id="{29928150-ED5C-4921-B8E0-F971A18DE392}"/>
              </a:ext>
            </a:extLst>
          </p:cNvPr>
          <p:cNvSpPr>
            <a:spLocks noGrp="1"/>
          </p:cNvSpPr>
          <p:nvPr>
            <p:ph idx="1"/>
          </p:nvPr>
        </p:nvSpPr>
        <p:spPr/>
        <p:txBody>
          <a:bodyPr/>
          <a:lstStyle/>
          <a:p>
            <a:pPr algn="just"/>
            <a:r>
              <a:rPr lang="bs-Latn-BA" sz="2000" dirty="0"/>
              <a:t>Da! </a:t>
            </a:r>
          </a:p>
          <a:p>
            <a:pPr algn="just"/>
            <a:r>
              <a:rPr lang="bs-Latn-BA" sz="2000" dirty="0"/>
              <a:t>Riječ je o fakultativnim elementima optužnice. Pored ovog prijedloga, optužnica može (ne mora) sadržavati i prijedlog tužioca da se osumnjičenom ako se nalazi u pritvoru isti produži; ili da se osumnjičeni pusti na slobodu.</a:t>
            </a:r>
          </a:p>
          <a:p>
            <a:endParaRPr lang="bs-Latn-BA" dirty="0"/>
          </a:p>
        </p:txBody>
      </p:sp>
    </p:spTree>
    <p:extLst>
      <p:ext uri="{BB962C8B-B14F-4D97-AF65-F5344CB8AC3E}">
        <p14:creationId xmlns:p14="http://schemas.microsoft.com/office/powerpoint/2010/main" val="3926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5C4A-C845-42CC-85F9-BBFBDC6BA407}"/>
              </a:ext>
            </a:extLst>
          </p:cNvPr>
          <p:cNvSpPr>
            <a:spLocks noGrp="1"/>
          </p:cNvSpPr>
          <p:nvPr>
            <p:ph type="title"/>
          </p:nvPr>
        </p:nvSpPr>
        <p:spPr/>
        <p:txBody>
          <a:bodyPr>
            <a:normAutofit/>
          </a:bodyPr>
          <a:lstStyle/>
          <a:p>
            <a:pPr algn="ctr"/>
            <a:r>
              <a:rPr lang="bs-Latn-BA" sz="3200" dirty="0"/>
              <a:t>Nakon što je optužnica potvrđena od strane suda, koji status dobiva osumnjičeni? </a:t>
            </a:r>
          </a:p>
        </p:txBody>
      </p:sp>
      <p:sp>
        <p:nvSpPr>
          <p:cNvPr id="3" name="Content Placeholder 2">
            <a:extLst>
              <a:ext uri="{FF2B5EF4-FFF2-40B4-BE49-F238E27FC236}">
                <a16:creationId xmlns:a16="http://schemas.microsoft.com/office/drawing/2014/main" id="{8ED5E529-3DD3-49AE-84FC-E28CC3A8B046}"/>
              </a:ext>
            </a:extLst>
          </p:cNvPr>
          <p:cNvSpPr>
            <a:spLocks noGrp="1"/>
          </p:cNvSpPr>
          <p:nvPr>
            <p:ph idx="1"/>
          </p:nvPr>
        </p:nvSpPr>
        <p:spPr/>
        <p:txBody>
          <a:bodyPr/>
          <a:lstStyle/>
          <a:p>
            <a:endParaRPr lang="bs-Latn-BA" dirty="0"/>
          </a:p>
          <a:p>
            <a:pPr algn="just"/>
            <a:r>
              <a:rPr lang="bs-Latn-BA" sz="2200" dirty="0"/>
              <a:t>Nakon potvrđivanja optužnice osumnjičeni dobiva status optuženog. </a:t>
            </a:r>
          </a:p>
        </p:txBody>
      </p:sp>
    </p:spTree>
    <p:extLst>
      <p:ext uri="{BB962C8B-B14F-4D97-AF65-F5344CB8AC3E}">
        <p14:creationId xmlns:p14="http://schemas.microsoft.com/office/powerpoint/2010/main" val="6037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841C-DD9B-48ED-80F7-18BA98132285}"/>
              </a:ext>
            </a:extLst>
          </p:cNvPr>
          <p:cNvSpPr>
            <a:spLocks noGrp="1"/>
          </p:cNvSpPr>
          <p:nvPr>
            <p:ph type="title"/>
          </p:nvPr>
        </p:nvSpPr>
        <p:spPr/>
        <p:txBody>
          <a:bodyPr>
            <a:normAutofit/>
          </a:bodyPr>
          <a:lstStyle/>
          <a:p>
            <a:pPr algn="ctr"/>
            <a:r>
              <a:rPr lang="bs-Latn-BA" sz="3500" dirty="0"/>
              <a:t>Da li su prethodni prigovori na optužnicu pravni lijek? </a:t>
            </a:r>
          </a:p>
        </p:txBody>
      </p:sp>
      <p:sp>
        <p:nvSpPr>
          <p:cNvPr id="3" name="Content Placeholder 2">
            <a:extLst>
              <a:ext uri="{FF2B5EF4-FFF2-40B4-BE49-F238E27FC236}">
                <a16:creationId xmlns:a16="http://schemas.microsoft.com/office/drawing/2014/main" id="{9ECB3F99-77BE-4521-B0A3-E04892EDC13D}"/>
              </a:ext>
            </a:extLst>
          </p:cNvPr>
          <p:cNvSpPr>
            <a:spLocks noGrp="1"/>
          </p:cNvSpPr>
          <p:nvPr>
            <p:ph idx="1"/>
          </p:nvPr>
        </p:nvSpPr>
        <p:spPr/>
        <p:txBody>
          <a:bodyPr/>
          <a:lstStyle/>
          <a:p>
            <a:pPr algn="just"/>
            <a:r>
              <a:rPr lang="bs-Latn-BA" sz="2200" b="1" dirty="0"/>
              <a:t>Ne! </a:t>
            </a:r>
          </a:p>
          <a:p>
            <a:pPr algn="just"/>
            <a:r>
              <a:rPr lang="bs-Latn-BA" sz="2200" dirty="0"/>
              <a:t>Prethodni prigovori su </a:t>
            </a:r>
            <a:r>
              <a:rPr lang="bs-Latn-BA" sz="2200" b="1" dirty="0"/>
              <a:t>pravno sredstvo</a:t>
            </a:r>
            <a:r>
              <a:rPr lang="bs-Latn-BA" sz="2200" dirty="0"/>
              <a:t>, a ne pravni lijek. </a:t>
            </a:r>
          </a:p>
          <a:p>
            <a:pPr algn="just"/>
            <a:r>
              <a:rPr lang="bs-Latn-BA" sz="2200" dirty="0"/>
              <a:t>Razlika između pravnog sredstva i pravnog lijeka je u sljedećem: </a:t>
            </a:r>
          </a:p>
          <a:p>
            <a:pPr algn="just"/>
            <a:r>
              <a:rPr lang="bs-Latn-BA" sz="2200" dirty="0"/>
              <a:t>PRAVNI LIJEK je pravno sredstvo kojim stranke i druge ovlaštene osobe pobijaju </a:t>
            </a:r>
            <a:r>
              <a:rPr lang="bs-Latn-BA" sz="2200" b="1" dirty="0"/>
              <a:t>sudsku odluku </a:t>
            </a:r>
            <a:r>
              <a:rPr lang="bs-Latn-BA" sz="2200" dirty="0"/>
              <a:t>donesenu u krivičnom postupku s ciljem da se ona ukine ili preinači. </a:t>
            </a:r>
          </a:p>
          <a:p>
            <a:pPr algn="just"/>
            <a:r>
              <a:rPr lang="bs-Latn-BA" sz="2200" dirty="0"/>
              <a:t>PRAVNO SREDSTVO, koje nije pravni lijek, </a:t>
            </a:r>
            <a:r>
              <a:rPr lang="bs-Latn-BA" sz="2200" b="1" dirty="0"/>
              <a:t>usmjereno je protiv postupanja ili načina rada organa i učesnika krivičnog postupka, u šta spadaju i prethodni prigovori. </a:t>
            </a:r>
          </a:p>
          <a:p>
            <a:endParaRPr lang="bs-Latn-BA" dirty="0"/>
          </a:p>
        </p:txBody>
      </p:sp>
    </p:spTree>
    <p:extLst>
      <p:ext uri="{BB962C8B-B14F-4D97-AF65-F5344CB8AC3E}">
        <p14:creationId xmlns:p14="http://schemas.microsoft.com/office/powerpoint/2010/main" val="8597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8733-FA51-4DF6-A9B8-4E6DFF3C1711}"/>
              </a:ext>
            </a:extLst>
          </p:cNvPr>
          <p:cNvSpPr>
            <a:spLocks noGrp="1"/>
          </p:cNvSpPr>
          <p:nvPr>
            <p:ph type="title"/>
          </p:nvPr>
        </p:nvSpPr>
        <p:spPr/>
        <p:txBody>
          <a:bodyPr/>
          <a:lstStyle/>
          <a:p>
            <a:pPr algn="ctr"/>
            <a:r>
              <a:rPr lang="bs-Latn-BA" dirty="0"/>
              <a:t>U kojem roku optuženi može podnijeti prethodne prigovore? </a:t>
            </a:r>
          </a:p>
        </p:txBody>
      </p:sp>
      <p:sp>
        <p:nvSpPr>
          <p:cNvPr id="3" name="Content Placeholder 2">
            <a:extLst>
              <a:ext uri="{FF2B5EF4-FFF2-40B4-BE49-F238E27FC236}">
                <a16:creationId xmlns:a16="http://schemas.microsoft.com/office/drawing/2014/main" id="{499CCB27-EA9D-40FB-84C4-9B3F29F921AE}"/>
              </a:ext>
            </a:extLst>
          </p:cNvPr>
          <p:cNvSpPr>
            <a:spLocks noGrp="1"/>
          </p:cNvSpPr>
          <p:nvPr>
            <p:ph idx="1"/>
          </p:nvPr>
        </p:nvSpPr>
        <p:spPr/>
        <p:txBody>
          <a:bodyPr>
            <a:normAutofit/>
          </a:bodyPr>
          <a:lstStyle/>
          <a:p>
            <a:pPr algn="just"/>
            <a:r>
              <a:rPr lang="bs-Latn-BA" sz="2200" dirty="0"/>
              <a:t>Optuženi može podnijeti prethodne prigovore u roku od 15 dana od dana dostavljanja potvrđene optužnice. </a:t>
            </a:r>
          </a:p>
          <a:p>
            <a:pPr algn="just"/>
            <a:r>
              <a:rPr lang="bs-Latn-BA" sz="2200" dirty="0"/>
              <a:t>Pored optuženog, prethodne prigovore može podnijeti i njegov branilac. </a:t>
            </a:r>
          </a:p>
        </p:txBody>
      </p:sp>
    </p:spTree>
    <p:extLst>
      <p:ext uri="{BB962C8B-B14F-4D97-AF65-F5344CB8AC3E}">
        <p14:creationId xmlns:p14="http://schemas.microsoft.com/office/powerpoint/2010/main" val="31104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BCCF-B979-4589-960B-6C6FE6797D51}"/>
              </a:ext>
            </a:extLst>
          </p:cNvPr>
          <p:cNvSpPr>
            <a:spLocks noGrp="1"/>
          </p:cNvSpPr>
          <p:nvPr>
            <p:ph type="title"/>
          </p:nvPr>
        </p:nvSpPr>
        <p:spPr/>
        <p:txBody>
          <a:bodyPr/>
          <a:lstStyle/>
          <a:p>
            <a:pPr algn="ctr"/>
            <a:r>
              <a:rPr lang="bs-Latn-BA" dirty="0"/>
              <a:t>Ko odlučuje o prethodnim prigovorima? </a:t>
            </a:r>
          </a:p>
        </p:txBody>
      </p:sp>
      <p:sp>
        <p:nvSpPr>
          <p:cNvPr id="3" name="Content Placeholder 2">
            <a:extLst>
              <a:ext uri="{FF2B5EF4-FFF2-40B4-BE49-F238E27FC236}">
                <a16:creationId xmlns:a16="http://schemas.microsoft.com/office/drawing/2014/main" id="{C52ED320-1E4C-4718-B61B-F62BFFEE2947}"/>
              </a:ext>
            </a:extLst>
          </p:cNvPr>
          <p:cNvSpPr>
            <a:spLocks noGrp="1"/>
          </p:cNvSpPr>
          <p:nvPr>
            <p:ph idx="1"/>
          </p:nvPr>
        </p:nvSpPr>
        <p:spPr/>
        <p:txBody>
          <a:bodyPr>
            <a:normAutofit/>
          </a:bodyPr>
          <a:lstStyle/>
          <a:p>
            <a:pPr algn="just"/>
            <a:r>
              <a:rPr lang="bs-Latn-BA" sz="2200" dirty="0"/>
              <a:t>O prethodnim prigovorima odlučuje sudija za prethodno saslušanje. </a:t>
            </a:r>
          </a:p>
        </p:txBody>
      </p:sp>
    </p:spTree>
    <p:extLst>
      <p:ext uri="{BB962C8B-B14F-4D97-AF65-F5344CB8AC3E}">
        <p14:creationId xmlns:p14="http://schemas.microsoft.com/office/powerpoint/2010/main" val="370157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63AC-C7E4-4E87-AAD8-F6619100CEB3}"/>
              </a:ext>
            </a:extLst>
          </p:cNvPr>
          <p:cNvSpPr>
            <a:spLocks noGrp="1"/>
          </p:cNvSpPr>
          <p:nvPr>
            <p:ph type="title"/>
          </p:nvPr>
        </p:nvSpPr>
        <p:spPr/>
        <p:txBody>
          <a:bodyPr>
            <a:noAutofit/>
          </a:bodyPr>
          <a:lstStyle/>
          <a:p>
            <a:pPr algn="ctr"/>
            <a:r>
              <a:rPr lang="bs-Latn-BA" sz="3000" dirty="0"/>
              <a:t>U kojem je roku dužan sudija za prethodno saslušanje odlučiti o podnesenim prethodnim prigovorima? </a:t>
            </a:r>
          </a:p>
        </p:txBody>
      </p:sp>
      <p:sp>
        <p:nvSpPr>
          <p:cNvPr id="3" name="Content Placeholder 2">
            <a:extLst>
              <a:ext uri="{FF2B5EF4-FFF2-40B4-BE49-F238E27FC236}">
                <a16:creationId xmlns:a16="http://schemas.microsoft.com/office/drawing/2014/main" id="{1BB025B4-1E49-40F2-AFD6-5482F507DA62}"/>
              </a:ext>
            </a:extLst>
          </p:cNvPr>
          <p:cNvSpPr>
            <a:spLocks noGrp="1"/>
          </p:cNvSpPr>
          <p:nvPr>
            <p:ph idx="1"/>
          </p:nvPr>
        </p:nvSpPr>
        <p:spPr/>
        <p:txBody>
          <a:bodyPr/>
          <a:lstStyle/>
          <a:p>
            <a:pPr algn="just"/>
            <a:r>
              <a:rPr lang="bs-Latn-BA" dirty="0"/>
              <a:t>Ukoliko optuženi ili njegov branilac podnesu prethodne prigovore na optužnicu, sudija za prethodno saslušanje je dužan da u roku od 8 dana odluči o njima. </a:t>
            </a:r>
          </a:p>
          <a:p>
            <a:pPr algn="just"/>
            <a:endParaRPr lang="bs-Latn-BA" dirty="0"/>
          </a:p>
        </p:txBody>
      </p:sp>
    </p:spTree>
    <p:extLst>
      <p:ext uri="{BB962C8B-B14F-4D97-AF65-F5344CB8AC3E}">
        <p14:creationId xmlns:p14="http://schemas.microsoft.com/office/powerpoint/2010/main" val="26678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46F3-5E1B-4AC7-ADA4-AF955CB227E0}"/>
              </a:ext>
            </a:extLst>
          </p:cNvPr>
          <p:cNvSpPr>
            <a:spLocks noGrp="1"/>
          </p:cNvSpPr>
          <p:nvPr>
            <p:ph type="title"/>
          </p:nvPr>
        </p:nvSpPr>
        <p:spPr/>
        <p:txBody>
          <a:bodyPr>
            <a:normAutofit/>
          </a:bodyPr>
          <a:lstStyle/>
          <a:p>
            <a:pPr algn="ctr"/>
            <a:r>
              <a:rPr lang="bs-Latn-BA" sz="3000" dirty="0"/>
              <a:t>U formi kojeg akta sudija za prethodno saslušanje odlučuje o prethodnim prigovorima? </a:t>
            </a:r>
          </a:p>
        </p:txBody>
      </p:sp>
      <p:sp>
        <p:nvSpPr>
          <p:cNvPr id="3" name="Content Placeholder 2">
            <a:extLst>
              <a:ext uri="{FF2B5EF4-FFF2-40B4-BE49-F238E27FC236}">
                <a16:creationId xmlns:a16="http://schemas.microsoft.com/office/drawing/2014/main" id="{2788EF2F-45EC-4E24-A543-4661CDB59FAF}"/>
              </a:ext>
            </a:extLst>
          </p:cNvPr>
          <p:cNvSpPr>
            <a:spLocks noGrp="1"/>
          </p:cNvSpPr>
          <p:nvPr>
            <p:ph idx="1"/>
          </p:nvPr>
        </p:nvSpPr>
        <p:spPr/>
        <p:txBody>
          <a:bodyPr>
            <a:normAutofit/>
          </a:bodyPr>
          <a:lstStyle/>
          <a:p>
            <a:pPr algn="just"/>
            <a:r>
              <a:rPr lang="bs-Latn-BA" sz="2200" dirty="0"/>
              <a:t>Sudija za prethodno saslušanje donosi </a:t>
            </a:r>
            <a:r>
              <a:rPr lang="bs-Latn-BA" sz="2200" b="1" dirty="0"/>
              <a:t>rješenje kojim odlučuje o osnovanosti prethodnih prigovora. </a:t>
            </a:r>
          </a:p>
          <a:p>
            <a:endParaRPr lang="bs-Latn-BA" b="1" dirty="0"/>
          </a:p>
        </p:txBody>
      </p:sp>
    </p:spTree>
    <p:extLst>
      <p:ext uri="{BB962C8B-B14F-4D97-AF65-F5344CB8AC3E}">
        <p14:creationId xmlns:p14="http://schemas.microsoft.com/office/powerpoint/2010/main" val="39265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4664-85E9-471A-9E3C-C625FC43F1C4}"/>
              </a:ext>
            </a:extLst>
          </p:cNvPr>
          <p:cNvSpPr>
            <a:spLocks noGrp="1"/>
          </p:cNvSpPr>
          <p:nvPr>
            <p:ph type="title"/>
          </p:nvPr>
        </p:nvSpPr>
        <p:spPr/>
        <p:txBody>
          <a:bodyPr>
            <a:normAutofit/>
          </a:bodyPr>
          <a:lstStyle/>
          <a:p>
            <a:pPr algn="ctr"/>
            <a:r>
              <a:rPr lang="bs-Latn-BA" sz="2500" dirty="0"/>
              <a:t>Da li se prethodnim prigovorima može osporavati postojanje osnovane sumnje da je optuženi počinio krivično djelo koje mu se stavlja na teret? </a:t>
            </a:r>
          </a:p>
        </p:txBody>
      </p:sp>
      <p:sp>
        <p:nvSpPr>
          <p:cNvPr id="3" name="Content Placeholder 2">
            <a:extLst>
              <a:ext uri="{FF2B5EF4-FFF2-40B4-BE49-F238E27FC236}">
                <a16:creationId xmlns:a16="http://schemas.microsoft.com/office/drawing/2014/main" id="{4C25A198-0464-4AA6-9FF9-9B101AC6467E}"/>
              </a:ext>
            </a:extLst>
          </p:cNvPr>
          <p:cNvSpPr>
            <a:spLocks noGrp="1"/>
          </p:cNvSpPr>
          <p:nvPr>
            <p:ph idx="1"/>
          </p:nvPr>
        </p:nvSpPr>
        <p:spPr/>
        <p:txBody>
          <a:bodyPr>
            <a:normAutofit/>
          </a:bodyPr>
          <a:lstStyle/>
          <a:p>
            <a:pPr algn="just"/>
            <a:r>
              <a:rPr lang="bs-Latn-BA" sz="2200" dirty="0"/>
              <a:t>Ne. Nije moguće osporavati postojanje osnovane sumnje da je optuženi počinio krivično djelo. </a:t>
            </a:r>
          </a:p>
        </p:txBody>
      </p:sp>
    </p:spTree>
    <p:extLst>
      <p:ext uri="{BB962C8B-B14F-4D97-AF65-F5344CB8AC3E}">
        <p14:creationId xmlns:p14="http://schemas.microsoft.com/office/powerpoint/2010/main" val="350180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78BB-BD3A-445C-9C70-069B032EEB61}"/>
              </a:ext>
            </a:extLst>
          </p:cNvPr>
          <p:cNvSpPr>
            <a:spLocks noGrp="1"/>
          </p:cNvSpPr>
          <p:nvPr>
            <p:ph type="title"/>
          </p:nvPr>
        </p:nvSpPr>
        <p:spPr/>
        <p:txBody>
          <a:bodyPr>
            <a:normAutofit/>
          </a:bodyPr>
          <a:lstStyle/>
          <a:p>
            <a:pPr algn="ctr"/>
            <a:r>
              <a:rPr lang="bs-Latn-BA" sz="2800" b="1" dirty="0"/>
              <a:t>Koji su zakonski uslovi za pretresanje stana, ostalih prostorija osumnjičenog, odnosno optuženog i drugih osoba, kao i njihovih pokretnih stvari?</a:t>
            </a:r>
          </a:p>
        </p:txBody>
      </p:sp>
      <p:sp>
        <p:nvSpPr>
          <p:cNvPr id="3" name="Content Placeholder 2">
            <a:extLst>
              <a:ext uri="{FF2B5EF4-FFF2-40B4-BE49-F238E27FC236}">
                <a16:creationId xmlns:a16="http://schemas.microsoft.com/office/drawing/2014/main" id="{4808725C-2E43-4774-881D-37D27A0DE57C}"/>
              </a:ext>
            </a:extLst>
          </p:cNvPr>
          <p:cNvSpPr>
            <a:spLocks noGrp="1"/>
          </p:cNvSpPr>
          <p:nvPr>
            <p:ph idx="1"/>
          </p:nvPr>
        </p:nvSpPr>
        <p:spPr/>
        <p:txBody>
          <a:bodyPr>
            <a:normAutofit lnSpcReduction="10000"/>
          </a:bodyPr>
          <a:lstStyle/>
          <a:p>
            <a:endParaRPr lang="bs-Latn-BA" dirty="0"/>
          </a:p>
          <a:p>
            <a:pPr algn="just"/>
            <a:r>
              <a:rPr lang="bs-Latn-BA" dirty="0"/>
              <a:t> </a:t>
            </a:r>
            <a:r>
              <a:rPr lang="bs-Latn-BA" sz="2500" dirty="0"/>
              <a:t>1. Postojanje </a:t>
            </a:r>
            <a:r>
              <a:rPr lang="bs-Latn-BA" sz="2500" b="1" dirty="0"/>
              <a:t>dovoljno osnova za sumnju </a:t>
            </a:r>
            <a:r>
              <a:rPr lang="bs-Latn-BA" sz="2500" dirty="0"/>
              <a:t>da će se prilikom pretresanja: </a:t>
            </a:r>
          </a:p>
          <a:p>
            <a:pPr algn="just"/>
            <a:r>
              <a:rPr lang="bs-Latn-BA" sz="2500" dirty="0"/>
              <a:t> - pronaći izvršilac krivičnog djela ili njegov saučesnik ili </a:t>
            </a:r>
          </a:p>
          <a:p>
            <a:pPr algn="just"/>
            <a:r>
              <a:rPr lang="bs-Latn-BA" sz="2500" dirty="0"/>
              <a:t> - otkriti tragovi krivičnog djela ili </a:t>
            </a:r>
          </a:p>
          <a:p>
            <a:pPr algn="just"/>
            <a:r>
              <a:rPr lang="bs-Latn-BA" sz="2500" dirty="0"/>
              <a:t> - pronaći predmeti važni za krivični postupak. </a:t>
            </a:r>
          </a:p>
          <a:p>
            <a:pPr algn="just"/>
            <a:r>
              <a:rPr lang="bs-Latn-BA" sz="2500" dirty="0"/>
              <a:t>2. Vjerovatnost da je izvršeno krivično djelo. </a:t>
            </a:r>
          </a:p>
          <a:p>
            <a:pPr algn="just"/>
            <a:r>
              <a:rPr lang="bs-Latn-BA" sz="2500" b="1" dirty="0"/>
              <a:t>Navedeni uslovi moraju biti ispunjeni kumulativno</a:t>
            </a:r>
            <a:r>
              <a:rPr lang="bs-Latn-BA" b="1" dirty="0"/>
              <a:t>. </a:t>
            </a:r>
          </a:p>
        </p:txBody>
      </p:sp>
    </p:spTree>
    <p:extLst>
      <p:ext uri="{BB962C8B-B14F-4D97-AF65-F5344CB8AC3E}">
        <p14:creationId xmlns:p14="http://schemas.microsoft.com/office/powerpoint/2010/main" val="24498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04E3-E8B3-4567-AFDE-351289C7820C}"/>
              </a:ext>
            </a:extLst>
          </p:cNvPr>
          <p:cNvSpPr>
            <a:spLocks noGrp="1"/>
          </p:cNvSpPr>
          <p:nvPr>
            <p:ph type="title"/>
          </p:nvPr>
        </p:nvSpPr>
        <p:spPr/>
        <p:txBody>
          <a:bodyPr>
            <a:normAutofit/>
          </a:bodyPr>
          <a:lstStyle/>
          <a:p>
            <a:pPr algn="ctr"/>
            <a:r>
              <a:rPr lang="bs-Latn-BA" sz="2500" dirty="0"/>
              <a:t>Da li ZKP taksativno propisuje razloge zbog kojih je moguće podnijeti prethodne prigovore? </a:t>
            </a:r>
          </a:p>
        </p:txBody>
      </p:sp>
      <p:sp>
        <p:nvSpPr>
          <p:cNvPr id="3" name="Content Placeholder 2">
            <a:extLst>
              <a:ext uri="{FF2B5EF4-FFF2-40B4-BE49-F238E27FC236}">
                <a16:creationId xmlns:a16="http://schemas.microsoft.com/office/drawing/2014/main" id="{2F74463F-2B38-45C2-81E1-25223713EC8D}"/>
              </a:ext>
            </a:extLst>
          </p:cNvPr>
          <p:cNvSpPr>
            <a:spLocks noGrp="1"/>
          </p:cNvSpPr>
          <p:nvPr>
            <p:ph idx="1"/>
          </p:nvPr>
        </p:nvSpPr>
        <p:spPr>
          <a:xfrm>
            <a:off x="1097280" y="1948071"/>
            <a:ext cx="10058400" cy="4412972"/>
          </a:xfrm>
        </p:spPr>
        <p:txBody>
          <a:bodyPr>
            <a:noAutofit/>
          </a:bodyPr>
          <a:lstStyle/>
          <a:p>
            <a:pPr algn="just"/>
            <a:r>
              <a:rPr lang="bs-Latn-BA" b="1" dirty="0"/>
              <a:t>Da.</a:t>
            </a:r>
            <a:r>
              <a:rPr lang="bs-Latn-BA" dirty="0"/>
              <a:t> </a:t>
            </a:r>
          </a:p>
          <a:p>
            <a:pPr algn="just"/>
            <a:r>
              <a:rPr lang="bs-Latn-BA" dirty="0"/>
              <a:t>Prethodnim prigovorima se:</a:t>
            </a:r>
          </a:p>
          <a:p>
            <a:pPr algn="just"/>
            <a:r>
              <a:rPr lang="bs-Latn-BA" dirty="0"/>
              <a:t>a) osporava nadležnost,</a:t>
            </a:r>
          </a:p>
          <a:p>
            <a:pPr algn="just"/>
            <a:r>
              <a:rPr lang="bs-Latn-BA" dirty="0"/>
              <a:t>b) ističu okolnosti koje isključuju krivičnog gonjenje (npr. KD je obuhvaćeno amnestijom, pomilovanjem ili zastarom, ili postoje druge smetnje koje isključuju krivično gonjenje). </a:t>
            </a:r>
          </a:p>
          <a:p>
            <a:pPr algn="just"/>
            <a:r>
              <a:rPr lang="bs-Latn-BA" dirty="0"/>
              <a:t>c) ukazuje na formalne nedostatke u optužnici,</a:t>
            </a:r>
          </a:p>
          <a:p>
            <a:pPr algn="just"/>
            <a:r>
              <a:rPr lang="bs-Latn-BA" dirty="0"/>
              <a:t>d) osporava zakonitost dokaza,</a:t>
            </a:r>
          </a:p>
          <a:p>
            <a:pPr algn="just"/>
            <a:r>
              <a:rPr lang="bs-Latn-BA" dirty="0"/>
              <a:t>e) zahtijeva spajanje ili razdvajanje postupka,</a:t>
            </a:r>
          </a:p>
          <a:p>
            <a:pPr algn="just"/>
            <a:r>
              <a:rPr lang="bs-Latn-BA" dirty="0"/>
              <a:t>f) osporava odluka o odbijanju zahtjeva za postavljanje branioca  (postavljanje branitelja zbog slabog imovnog stanja)</a:t>
            </a:r>
          </a:p>
        </p:txBody>
      </p:sp>
    </p:spTree>
    <p:extLst>
      <p:ext uri="{BB962C8B-B14F-4D97-AF65-F5344CB8AC3E}">
        <p14:creationId xmlns:p14="http://schemas.microsoft.com/office/powerpoint/2010/main" val="24586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18B9-9155-4D49-B587-657C1B67E4FD}"/>
              </a:ext>
            </a:extLst>
          </p:cNvPr>
          <p:cNvSpPr>
            <a:spLocks noGrp="1"/>
          </p:cNvSpPr>
          <p:nvPr>
            <p:ph type="title"/>
          </p:nvPr>
        </p:nvSpPr>
        <p:spPr/>
        <p:txBody>
          <a:bodyPr/>
          <a:lstStyle/>
          <a:p>
            <a:pPr algn="ctr"/>
            <a:r>
              <a:rPr lang="bs-Latn-BA" b="1" dirty="0"/>
              <a:t>Koji su zakonski uslovi za pretresanje osobe? </a:t>
            </a:r>
          </a:p>
        </p:txBody>
      </p:sp>
      <p:sp>
        <p:nvSpPr>
          <p:cNvPr id="3" name="Content Placeholder 2">
            <a:extLst>
              <a:ext uri="{FF2B5EF4-FFF2-40B4-BE49-F238E27FC236}">
                <a16:creationId xmlns:a16="http://schemas.microsoft.com/office/drawing/2014/main" id="{520CF4DC-388F-436D-994A-8773E7DA0196}"/>
              </a:ext>
            </a:extLst>
          </p:cNvPr>
          <p:cNvSpPr>
            <a:spLocks noGrp="1"/>
          </p:cNvSpPr>
          <p:nvPr>
            <p:ph idx="1"/>
          </p:nvPr>
        </p:nvSpPr>
        <p:spPr/>
        <p:txBody>
          <a:bodyPr/>
          <a:lstStyle/>
          <a:p>
            <a:pPr algn="just"/>
            <a:r>
              <a:rPr lang="bs-Latn-BA" dirty="0"/>
              <a:t> </a:t>
            </a:r>
            <a:r>
              <a:rPr lang="bs-Latn-BA" sz="2500" dirty="0">
                <a:solidFill>
                  <a:srgbClr val="666666"/>
                </a:solidFill>
              </a:rPr>
              <a:t>Pretresanje lica može se preduzeti: </a:t>
            </a:r>
          </a:p>
          <a:p>
            <a:pPr algn="just"/>
            <a:r>
              <a:rPr lang="bs-Latn-BA" sz="2500" dirty="0">
                <a:solidFill>
                  <a:srgbClr val="666666"/>
                </a:solidFill>
              </a:rPr>
              <a:t>1.  Kad je vjerovatno da je to lice počinilo krivično djelo ili</a:t>
            </a:r>
          </a:p>
          <a:p>
            <a:pPr algn="just"/>
            <a:r>
              <a:rPr lang="bs-Latn-BA" sz="2500" dirty="0">
                <a:solidFill>
                  <a:srgbClr val="666666"/>
                </a:solidFill>
              </a:rPr>
              <a:t>2. da će se pretresanjem pronaći predmeti ili tragovi važni za krivični postupak.</a:t>
            </a:r>
          </a:p>
          <a:p>
            <a:pPr algn="just"/>
            <a:r>
              <a:rPr lang="bs-Latn-BA" sz="2500" dirty="0">
                <a:solidFill>
                  <a:srgbClr val="666666"/>
                </a:solidFill>
              </a:rPr>
              <a:t>U prvom slučaju riječ je o pretresanju osumnjičenog, dok u drugom govorimo o pretresanju ostalih osoba. </a:t>
            </a:r>
          </a:p>
          <a:p>
            <a:endParaRPr lang="bs-Latn-BA" dirty="0"/>
          </a:p>
        </p:txBody>
      </p:sp>
    </p:spTree>
    <p:extLst>
      <p:ext uri="{BB962C8B-B14F-4D97-AF65-F5344CB8AC3E}">
        <p14:creationId xmlns:p14="http://schemas.microsoft.com/office/powerpoint/2010/main" val="30726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92DD-63FB-4910-9F2E-A405C9F94B84}"/>
              </a:ext>
            </a:extLst>
          </p:cNvPr>
          <p:cNvSpPr>
            <a:spLocks noGrp="1"/>
          </p:cNvSpPr>
          <p:nvPr>
            <p:ph type="title"/>
          </p:nvPr>
        </p:nvSpPr>
        <p:spPr/>
        <p:txBody>
          <a:bodyPr/>
          <a:lstStyle/>
          <a:p>
            <a:pPr algn="ctr"/>
            <a:r>
              <a:rPr lang="bs-Latn-BA" b="1" dirty="0"/>
              <a:t>Šta je pravni osnov za pretresanje? </a:t>
            </a:r>
          </a:p>
        </p:txBody>
      </p:sp>
      <p:sp>
        <p:nvSpPr>
          <p:cNvPr id="3" name="Content Placeholder 2">
            <a:extLst>
              <a:ext uri="{FF2B5EF4-FFF2-40B4-BE49-F238E27FC236}">
                <a16:creationId xmlns:a16="http://schemas.microsoft.com/office/drawing/2014/main" id="{776E82A0-784C-468C-B053-881451DBB39B}"/>
              </a:ext>
            </a:extLst>
          </p:cNvPr>
          <p:cNvSpPr>
            <a:spLocks noGrp="1"/>
          </p:cNvSpPr>
          <p:nvPr>
            <p:ph idx="1"/>
          </p:nvPr>
        </p:nvSpPr>
        <p:spPr/>
        <p:txBody>
          <a:bodyPr>
            <a:normAutofit fontScale="62500" lnSpcReduction="20000"/>
          </a:bodyPr>
          <a:lstStyle/>
          <a:p>
            <a:pPr marL="0" indent="0" algn="just">
              <a:buNone/>
            </a:pPr>
            <a:r>
              <a:rPr lang="bs-Latn-BA" sz="3200" dirty="0"/>
              <a:t> </a:t>
            </a:r>
            <a:r>
              <a:rPr lang="bs-Latn-BA" sz="3200" b="1" dirty="0"/>
              <a:t>Sudska naredba.</a:t>
            </a:r>
            <a:r>
              <a:rPr lang="bs-Latn-BA" sz="3200" dirty="0"/>
              <a:t> </a:t>
            </a:r>
          </a:p>
          <a:p>
            <a:pPr algn="just"/>
            <a:r>
              <a:rPr lang="bs-Latn-BA" sz="3200" dirty="0"/>
              <a:t>Da bi sud mogao donijeti naredbu o pretresanju potreban je zahtjev tužioca ili ovlaštene službene osobe koja je dobila odobrenje od tužioca.</a:t>
            </a:r>
          </a:p>
          <a:p>
            <a:pPr algn="just"/>
            <a:r>
              <a:rPr lang="bs-Latn-BA" sz="3200" dirty="0"/>
              <a:t>Ovaj zahtjev se može podnijeti u pismenoj ili usmenoj formi. </a:t>
            </a:r>
          </a:p>
          <a:p>
            <a:pPr algn="just"/>
            <a:r>
              <a:rPr lang="bs-Latn-BA" sz="3200" dirty="0"/>
              <a:t>Usmeni zahtjev za izdavanje naredbe za pretresanje može se podnijeti kada postoji opasnost od odlaganja. Usmeni zahtjev za izdavanje naredbe o pretresanju može se saopštiti sudu i telefonom, radio-vezom ili drugim sredstvom elektronske komunikacije.</a:t>
            </a:r>
          </a:p>
          <a:p>
            <a:pPr marL="0" indent="0" algn="just">
              <a:buNone/>
            </a:pPr>
            <a:r>
              <a:rPr lang="bs-Latn-BA" sz="3200" dirty="0"/>
              <a:t>Kad je podnesen usmeni zahtjev za izdavanje naredbe za pretresanje, sud će dalji tok razgovora zabilježiti. U slučaju kada se koristi zvučni ili stenografski zapisnik, on se u roku od 24 sata mora dati na prepis, čija će se istovjetnost ovjeriti i čuvati sa originalnim zapisnikom.</a:t>
            </a:r>
          </a:p>
        </p:txBody>
      </p:sp>
    </p:spTree>
    <p:extLst>
      <p:ext uri="{BB962C8B-B14F-4D97-AF65-F5344CB8AC3E}">
        <p14:creationId xmlns:p14="http://schemas.microsoft.com/office/powerpoint/2010/main" val="375712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132-436A-454D-B640-DF1AE6066774}"/>
              </a:ext>
            </a:extLst>
          </p:cNvPr>
          <p:cNvSpPr>
            <a:spLocks noGrp="1"/>
          </p:cNvSpPr>
          <p:nvPr>
            <p:ph type="title"/>
          </p:nvPr>
        </p:nvSpPr>
        <p:spPr/>
        <p:txBody>
          <a:bodyPr/>
          <a:lstStyle/>
          <a:p>
            <a:pPr algn="ctr"/>
            <a:r>
              <a:rPr lang="bs-Latn-BA" b="1" dirty="0"/>
              <a:t>Da li obavezno sačiniti zapisnik o pretresanju? </a:t>
            </a:r>
          </a:p>
        </p:txBody>
      </p:sp>
      <p:sp>
        <p:nvSpPr>
          <p:cNvPr id="3" name="Content Placeholder 2">
            <a:extLst>
              <a:ext uri="{FF2B5EF4-FFF2-40B4-BE49-F238E27FC236}">
                <a16:creationId xmlns:a16="http://schemas.microsoft.com/office/drawing/2014/main" id="{C0573CA2-5B39-493E-93DE-DC8EA7F9D8F9}"/>
              </a:ext>
            </a:extLst>
          </p:cNvPr>
          <p:cNvSpPr>
            <a:spLocks noGrp="1"/>
          </p:cNvSpPr>
          <p:nvPr>
            <p:ph idx="1"/>
          </p:nvPr>
        </p:nvSpPr>
        <p:spPr/>
        <p:txBody>
          <a:bodyPr>
            <a:normAutofit/>
          </a:bodyPr>
          <a:lstStyle/>
          <a:p>
            <a:pPr algn="just"/>
            <a:r>
              <a:rPr lang="bs-Latn-BA" b="1" dirty="0"/>
              <a:t>Da. </a:t>
            </a:r>
          </a:p>
          <a:p>
            <a:pPr algn="just"/>
            <a:r>
              <a:rPr lang="bs-Latn-BA" dirty="0"/>
              <a:t>O svakom pretresanju stana, prostorije/a, pokretnih stvari ili osobe sastavit će se zapisnik koji potpisuje osoba kod koje se ili na kojoj se vrši pretresanje i osobe čije je prisustvo obavezno. </a:t>
            </a:r>
          </a:p>
          <a:p>
            <a:pPr algn="just"/>
            <a:r>
              <a:rPr lang="bs-Latn-BA" dirty="0"/>
              <a:t>Obavezno prisustvo odnosi se na </a:t>
            </a:r>
            <a:r>
              <a:rPr lang="bs-Latn-BA" i="1" dirty="0"/>
              <a:t>solenitetne</a:t>
            </a:r>
            <a:r>
              <a:rPr lang="bs-Latn-BA" dirty="0"/>
              <a:t> svjedoke – dva punoljetna građanina kao svjedoci. </a:t>
            </a:r>
          </a:p>
          <a:p>
            <a:pPr algn="just"/>
            <a:r>
              <a:rPr lang="bs-Latn-BA" dirty="0"/>
              <a:t>U pogledu prisustva korisnika stana i drugih prostorija, postoji dužnost je ovlaštenih službenih osoba da ga pozovu da bude prisutan pretresanju, a ako je on odsutan - pozvaće se njegov zastupnik ili neko od odraslih članova domaćinstva ili susjeda. </a:t>
            </a:r>
            <a:r>
              <a:rPr lang="bs-Latn-BA" b="1" dirty="0"/>
              <a:t>Međutim, odbijanje navedenih osoba da prisustvuju pretresanju neće spriječiti da se pretresanje izvrši i bez njihove prisutnosti.</a:t>
            </a:r>
          </a:p>
        </p:txBody>
      </p:sp>
    </p:spTree>
    <p:extLst>
      <p:ext uri="{BB962C8B-B14F-4D97-AF65-F5344CB8AC3E}">
        <p14:creationId xmlns:p14="http://schemas.microsoft.com/office/powerpoint/2010/main" val="12620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3808-0ABD-4422-BF60-FE46E10F602A}"/>
              </a:ext>
            </a:extLst>
          </p:cNvPr>
          <p:cNvSpPr>
            <a:spLocks noGrp="1"/>
          </p:cNvSpPr>
          <p:nvPr>
            <p:ph type="title"/>
          </p:nvPr>
        </p:nvSpPr>
        <p:spPr>
          <a:xfrm>
            <a:off x="1097280" y="286603"/>
            <a:ext cx="10058400" cy="1078371"/>
          </a:xfrm>
        </p:spPr>
        <p:txBody>
          <a:bodyPr>
            <a:normAutofit/>
          </a:bodyPr>
          <a:lstStyle/>
          <a:p>
            <a:pPr algn="ctr"/>
            <a:r>
              <a:rPr lang="bs-Latn-BA" sz="3000" b="1" dirty="0"/>
              <a:t>Kada je moguće izvršiti pretresanje bez sudske naredbe i sudskih svjedoka? </a:t>
            </a:r>
          </a:p>
        </p:txBody>
      </p:sp>
      <p:sp>
        <p:nvSpPr>
          <p:cNvPr id="3" name="Content Placeholder 2">
            <a:extLst>
              <a:ext uri="{FF2B5EF4-FFF2-40B4-BE49-F238E27FC236}">
                <a16:creationId xmlns:a16="http://schemas.microsoft.com/office/drawing/2014/main" id="{13CD0175-FE41-4D79-8C7D-5A515D9F3788}"/>
              </a:ext>
            </a:extLst>
          </p:cNvPr>
          <p:cNvSpPr>
            <a:spLocks noGrp="1"/>
          </p:cNvSpPr>
          <p:nvPr>
            <p:ph idx="1"/>
          </p:nvPr>
        </p:nvSpPr>
        <p:spPr>
          <a:xfrm>
            <a:off x="463826" y="1524001"/>
            <a:ext cx="11277600" cy="4837042"/>
          </a:xfrm>
        </p:spPr>
        <p:txBody>
          <a:bodyPr>
            <a:normAutofit fontScale="25000" lnSpcReduction="20000"/>
          </a:bodyPr>
          <a:lstStyle/>
          <a:p>
            <a:pPr algn="just"/>
            <a:r>
              <a:rPr lang="bs-Latn-BA" sz="6000" b="1" dirty="0">
                <a:solidFill>
                  <a:srgbClr val="666666"/>
                </a:solidFill>
              </a:rPr>
              <a:t>1</a:t>
            </a:r>
            <a:r>
              <a:rPr lang="bs-Latn-BA" sz="6000" b="1" dirty="0">
                <a:solidFill>
                  <a:schemeClr val="tx1"/>
                </a:solidFill>
              </a:rPr>
              <a:t>.  Ovlašćeno službeno lice može ući u stan i druge prostorije bez naredbe i bez svjedoka i, po potrebi, izvršiti pretresanje: </a:t>
            </a:r>
          </a:p>
          <a:p>
            <a:pPr algn="just"/>
            <a:r>
              <a:rPr lang="bs-Latn-BA" sz="6000" dirty="0">
                <a:solidFill>
                  <a:schemeClr val="tx1"/>
                </a:solidFill>
              </a:rPr>
              <a:t>a) ako stanar tog stana to želi, </a:t>
            </a:r>
          </a:p>
          <a:p>
            <a:pPr algn="just"/>
            <a:r>
              <a:rPr lang="bs-Latn-BA" sz="6000" dirty="0">
                <a:solidFill>
                  <a:schemeClr val="tx1"/>
                </a:solidFill>
              </a:rPr>
              <a:t>b) ako neko zove u pomoć, </a:t>
            </a:r>
          </a:p>
          <a:p>
            <a:pPr algn="just"/>
            <a:r>
              <a:rPr lang="bs-Latn-BA" sz="6000" dirty="0">
                <a:solidFill>
                  <a:schemeClr val="tx1"/>
                </a:solidFill>
              </a:rPr>
              <a:t>c) ako je potrebno uhvatiti počinioca krivičnog djela koji je zatečen na djelu ili radi sigurnosti ljudi i imovine, </a:t>
            </a:r>
          </a:p>
          <a:p>
            <a:pPr algn="just"/>
            <a:r>
              <a:rPr lang="bs-Latn-BA" sz="6000" dirty="0">
                <a:solidFill>
                  <a:schemeClr val="tx1"/>
                </a:solidFill>
              </a:rPr>
              <a:t>d) ako se u stanu ili drugoj prostoriji nalazi lice koje se po naredbi Suda ima pritvoriti ili prinudno dovesti ili koje se tu sklonilo od gonjenja.</a:t>
            </a:r>
          </a:p>
          <a:p>
            <a:pPr algn="just"/>
            <a:r>
              <a:rPr lang="bs-Latn-BA" sz="6000" b="1" dirty="0">
                <a:solidFill>
                  <a:schemeClr val="tx1"/>
                </a:solidFill>
              </a:rPr>
              <a:t>2. Ovlašćeno službeno lice može pretresti lice bez naredbe za pretresanje i bez prisutnosti svjedoka</a:t>
            </a:r>
            <a:r>
              <a:rPr lang="bs-Latn-BA" sz="6000" dirty="0">
                <a:solidFill>
                  <a:schemeClr val="tx1"/>
                </a:solidFill>
              </a:rPr>
              <a:t>:</a:t>
            </a:r>
          </a:p>
          <a:p>
            <a:pPr algn="just"/>
            <a:r>
              <a:rPr lang="bs-Latn-BA" sz="6000" dirty="0">
                <a:solidFill>
                  <a:schemeClr val="tx1"/>
                </a:solidFill>
              </a:rPr>
              <a:t>a) pri izvršenju naredbe o dovođenju,</a:t>
            </a:r>
          </a:p>
          <a:p>
            <a:pPr algn="just"/>
            <a:r>
              <a:rPr lang="bs-Latn-BA" sz="6000" dirty="0">
                <a:solidFill>
                  <a:schemeClr val="tx1"/>
                </a:solidFill>
              </a:rPr>
              <a:t>b) prilikom lišenja slobode,</a:t>
            </a:r>
          </a:p>
          <a:p>
            <a:pPr algn="just"/>
            <a:r>
              <a:rPr lang="bs-Latn-BA" sz="6000" dirty="0">
                <a:solidFill>
                  <a:schemeClr val="tx1"/>
                </a:solidFill>
              </a:rPr>
              <a:t>c) ako postoji sumnja da to lice posjeduje vatreno ili hladno oružje,</a:t>
            </a:r>
          </a:p>
          <a:p>
            <a:pPr algn="just"/>
            <a:r>
              <a:rPr lang="bs-Latn-BA" sz="6000" dirty="0">
                <a:solidFill>
                  <a:schemeClr val="tx1"/>
                </a:solidFill>
              </a:rPr>
              <a:t>d) ako postoji sumnja da će sakriti, uništiti ili riješiti se predmeta koji se trebaju od njega oduzeti i upotrijebiti kao dokaz u krivičnom postupku.</a:t>
            </a:r>
          </a:p>
          <a:p>
            <a:pPr algn="just"/>
            <a:r>
              <a:rPr lang="bs-Latn-BA" sz="6000" dirty="0">
                <a:solidFill>
                  <a:schemeClr val="tx1"/>
                </a:solidFill>
              </a:rPr>
              <a:t>Nakon izvršenja pretresanja bez naredbe za pretresanje i i bez prisustva svjedoka, ovlašćeno službeno lice mora odmah podnijeti izvještaj tužiocu, koji će o tome obavijestiti sudiju za prethodni postupak. Izvještaj mora sadržavati razloge pretresanja bez naredbe i svjedoka.</a:t>
            </a:r>
          </a:p>
          <a:p>
            <a:br>
              <a:rPr lang="bs-Latn-BA" dirty="0">
                <a:solidFill>
                  <a:schemeClr val="tx1"/>
                </a:solidFill>
              </a:rPr>
            </a:br>
            <a:endParaRPr lang="bs-Latn-BA" dirty="0">
              <a:solidFill>
                <a:schemeClr val="tx1"/>
              </a:solidFill>
            </a:endParaRPr>
          </a:p>
        </p:txBody>
      </p:sp>
    </p:spTree>
    <p:extLst>
      <p:ext uri="{BB962C8B-B14F-4D97-AF65-F5344CB8AC3E}">
        <p14:creationId xmlns:p14="http://schemas.microsoft.com/office/powerpoint/2010/main" val="1125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EB6F-18C2-4889-A986-07568FBCD0DF}"/>
              </a:ext>
            </a:extLst>
          </p:cNvPr>
          <p:cNvSpPr>
            <a:spLocks noGrp="1"/>
          </p:cNvSpPr>
          <p:nvPr>
            <p:ph type="title"/>
          </p:nvPr>
        </p:nvSpPr>
        <p:spPr/>
        <p:txBody>
          <a:bodyPr/>
          <a:lstStyle/>
          <a:p>
            <a:pPr algn="ctr"/>
            <a:r>
              <a:rPr lang="bs-Latn-BA" b="1" dirty="0"/>
              <a:t>Ko je svjedok pod prijetnjom? </a:t>
            </a:r>
          </a:p>
        </p:txBody>
      </p:sp>
      <p:sp>
        <p:nvSpPr>
          <p:cNvPr id="3" name="Content Placeholder 2">
            <a:extLst>
              <a:ext uri="{FF2B5EF4-FFF2-40B4-BE49-F238E27FC236}">
                <a16:creationId xmlns:a16="http://schemas.microsoft.com/office/drawing/2014/main" id="{C046C95E-A8B4-48E7-B5C1-FE6AA6E64A7B}"/>
              </a:ext>
            </a:extLst>
          </p:cNvPr>
          <p:cNvSpPr>
            <a:spLocks noGrp="1"/>
          </p:cNvSpPr>
          <p:nvPr>
            <p:ph idx="1"/>
          </p:nvPr>
        </p:nvSpPr>
        <p:spPr/>
        <p:txBody>
          <a:bodyPr>
            <a:normAutofit fontScale="92500" lnSpcReduction="10000"/>
          </a:bodyPr>
          <a:lstStyle/>
          <a:p>
            <a:pPr algn="just"/>
            <a:r>
              <a:rPr lang="bs-Latn-BA" sz="2500" dirty="0"/>
              <a:t>Svjedok pod prijetnjom je onaj svjedok čija je lična sigurnost ili sigurnost njegove porodice dovedena u opasnost zbog njegovog učešća u postupku, kao rezultat prijetnji, zastrašivanja ili sličnih radnji koje su vezane za njegovo svjedočenje, ili svjedok koji smatra da postoji razumna osnova za bojazan da bi takva opasnost vjerovatno proistekla kao posljedica njegovog svjedočenja. </a:t>
            </a:r>
          </a:p>
          <a:p>
            <a:pPr algn="just"/>
            <a:endParaRPr lang="bs-Latn-BA" sz="2500" dirty="0"/>
          </a:p>
          <a:p>
            <a:pPr algn="just"/>
            <a:r>
              <a:rPr lang="bs-Latn-BA" sz="2500" dirty="0"/>
              <a:t>Njegov položaj uređen je </a:t>
            </a:r>
            <a:r>
              <a:rPr lang="bs-Latn-BA" sz="2500" i="1" dirty="0"/>
              <a:t>lex specialis </a:t>
            </a:r>
            <a:r>
              <a:rPr lang="bs-Latn-BA" sz="2500" dirty="0"/>
              <a:t>zakonom. (U Bosni i Hercegovini na nsazi su 4 zakona o o zaštiti svjedoka pod prijetnjom i ugroženih svjedoka: BiH, FBiH, RS i BD).  </a:t>
            </a:r>
          </a:p>
        </p:txBody>
      </p:sp>
    </p:spTree>
    <p:extLst>
      <p:ext uri="{BB962C8B-B14F-4D97-AF65-F5344CB8AC3E}">
        <p14:creationId xmlns:p14="http://schemas.microsoft.com/office/powerpoint/2010/main" val="38141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28B0-46FE-4DA7-ABDF-3E88727B404D}"/>
              </a:ext>
            </a:extLst>
          </p:cNvPr>
          <p:cNvSpPr>
            <a:spLocks noGrp="1"/>
          </p:cNvSpPr>
          <p:nvPr>
            <p:ph type="title"/>
          </p:nvPr>
        </p:nvSpPr>
        <p:spPr/>
        <p:txBody>
          <a:bodyPr/>
          <a:lstStyle/>
          <a:p>
            <a:pPr algn="ctr"/>
            <a:r>
              <a:rPr lang="bs-Latn-BA" b="1" dirty="0"/>
              <a:t>Ko je ugroženi svjedok? </a:t>
            </a:r>
          </a:p>
        </p:txBody>
      </p:sp>
      <p:sp>
        <p:nvSpPr>
          <p:cNvPr id="3" name="Content Placeholder 2">
            <a:extLst>
              <a:ext uri="{FF2B5EF4-FFF2-40B4-BE49-F238E27FC236}">
                <a16:creationId xmlns:a16="http://schemas.microsoft.com/office/drawing/2014/main" id="{BD0F85E1-158C-4E57-B470-A1B82AC8C86C}"/>
              </a:ext>
            </a:extLst>
          </p:cNvPr>
          <p:cNvSpPr>
            <a:spLocks noGrp="1"/>
          </p:cNvSpPr>
          <p:nvPr>
            <p:ph idx="1"/>
          </p:nvPr>
        </p:nvSpPr>
        <p:spPr/>
        <p:txBody>
          <a:bodyPr>
            <a:normAutofit fontScale="92500" lnSpcReduction="10000"/>
          </a:bodyPr>
          <a:lstStyle/>
          <a:p>
            <a:pPr algn="just"/>
            <a:r>
              <a:rPr lang="bs-Latn-BA" sz="3200" dirty="0">
                <a:solidFill>
                  <a:schemeClr val="tx1"/>
                </a:solidFill>
              </a:rPr>
              <a:t>Ugroženi svjedok je onaj svjedok koji je ozbiljno fizički ili psihički traumatizovan okolnostima pod kojima je izvršeno krivično djelo ili koji pati od ozbiljnih psihičkih poremećaja koji ga čine izuzetno osjetljivim, odnosno dijete i maloljetnik.</a:t>
            </a:r>
          </a:p>
          <a:p>
            <a:pPr marL="0" indent="0" algn="just">
              <a:buNone/>
            </a:pPr>
            <a:r>
              <a:rPr lang="bs-Latn-BA" sz="3200" dirty="0">
                <a:solidFill>
                  <a:schemeClr val="tx1"/>
                </a:solidFill>
              </a:rPr>
              <a:t>Položaj, odnosno prava i dužnosti, ugroženog svjedoka su također uređena </a:t>
            </a:r>
            <a:r>
              <a:rPr lang="bs-Latn-BA" sz="3200" i="1" dirty="0">
                <a:solidFill>
                  <a:schemeClr val="tx1"/>
                </a:solidFill>
              </a:rPr>
              <a:t>lex specialis </a:t>
            </a:r>
            <a:r>
              <a:rPr lang="bs-Latn-BA" sz="3200" dirty="0">
                <a:solidFill>
                  <a:schemeClr val="tx1"/>
                </a:solidFill>
              </a:rPr>
              <a:t>zakonom o zaštiti svjedoka pod prijetnjom i ugroženih svjedoka.</a:t>
            </a:r>
          </a:p>
          <a:p>
            <a:endParaRPr lang="bs-Latn-BA" dirty="0"/>
          </a:p>
        </p:txBody>
      </p:sp>
    </p:spTree>
    <p:extLst>
      <p:ext uri="{BB962C8B-B14F-4D97-AF65-F5344CB8AC3E}">
        <p14:creationId xmlns:p14="http://schemas.microsoft.com/office/powerpoint/2010/main" val="38071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{6E9A1E70-99D5-473D-8A1D-56A730B0C9CF}tf56160789</Template>
  <TotalTime>0</TotalTime>
  <Words>1961</Words>
  <Application>Microsoft Office PowerPoint</Application>
  <PresentationFormat>Widescreen</PresentationFormat>
  <Paragraphs>124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Bookman Old Style</vt:lpstr>
      <vt:lpstr>Calibri</vt:lpstr>
      <vt:lpstr>Franklin Gothic Book</vt:lpstr>
      <vt:lpstr>1_RetrospectVTI</vt:lpstr>
      <vt:lpstr>REPETITORIJ </vt:lpstr>
      <vt:lpstr>  Repetitio est mater studiorum</vt:lpstr>
      <vt:lpstr>Koji su zakonski uslovi za pretresanje stana, ostalih prostorija osumnjičenog, odnosno optuženog i drugih osoba, kao i njihovih pokretnih stvari?</vt:lpstr>
      <vt:lpstr>Koji su zakonski uslovi za pretresanje osobe? </vt:lpstr>
      <vt:lpstr>Šta je pravni osnov za pretresanje? </vt:lpstr>
      <vt:lpstr>Da li obavezno sačiniti zapisnik o pretresanju? </vt:lpstr>
      <vt:lpstr>Kada je moguće izvršiti pretresanje bez sudske naredbe i sudskih svjedoka? </vt:lpstr>
      <vt:lpstr>Ko je svjedok pod prijetnjom? </vt:lpstr>
      <vt:lpstr>Ko je ugroženi svjedok? </vt:lpstr>
      <vt:lpstr>Da li neovlašteno otkrivanje identiteta zaštićenog svjedoka predstavlja krivično djelo? </vt:lpstr>
      <vt:lpstr>Šta je uviđaj? </vt:lpstr>
      <vt:lpstr>Kada se uviđaj preduzima? </vt:lpstr>
      <vt:lpstr>Ko vrši uviđaj? </vt:lpstr>
      <vt:lpstr>Ko je rukovodilac uviđaja? </vt:lpstr>
      <vt:lpstr>Da li učestvovanje stručnih osoba tokom vršenja uviđaja obavezno? </vt:lpstr>
      <vt:lpstr>Da li obavezno prisustvo vještaka pri vršenju uviđaja? </vt:lpstr>
      <vt:lpstr>Da li se o izvršenom uviđaju mora sastaviti zapisnik? </vt:lpstr>
      <vt:lpstr>Šta je rekonstrukcija događaja? </vt:lpstr>
      <vt:lpstr>Šta je optužnica? </vt:lpstr>
      <vt:lpstr>Da li su osnovi sumnje dovoljni da bi tužilac podigao optužnicu? </vt:lpstr>
      <vt:lpstr>Da li ZKP propisuje obavezni sadržaj optužnice? </vt:lpstr>
      <vt:lpstr>Da li optužnica može sadržavati prijedlog za određivanje pritvora? </vt:lpstr>
      <vt:lpstr>Nakon što je optužnica potvrđena od strane suda, koji status dobiva osumnjičeni? </vt:lpstr>
      <vt:lpstr>Da li su prethodni prigovori na optužnicu pravni lijek? </vt:lpstr>
      <vt:lpstr>U kojem roku optuženi može podnijeti prethodne prigovore? </vt:lpstr>
      <vt:lpstr>Ko odlučuje o prethodnim prigovorima? </vt:lpstr>
      <vt:lpstr>U kojem je roku dužan sudija za prethodno saslušanje odlučiti o podnesenim prethodnim prigovorima? </vt:lpstr>
      <vt:lpstr>U formi kojeg akta sudija za prethodno saslušanje odlučuje o prethodnim prigovorima? </vt:lpstr>
      <vt:lpstr>Da li se prethodnim prigovorima može osporavati postojanje osnovane sumnje da je optuženi počinio krivično djelo koje mu se stavlja na teret? </vt:lpstr>
      <vt:lpstr>Da li ZKP taksativno propisuje razloge zbog kojih je moguće podnijeti prethodne prigovore?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2020-05-06T16:12:09Z</dcterms:created>
  <dcterms:modified xsi:type="dcterms:W3CDTF">2020-05-06T19:05:22Z</dcterms:modified>
</cp:coreProperties>
</file>