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3" r:id="rId11"/>
    <p:sldId id="271" r:id="rId12"/>
    <p:sldId id="266" r:id="rId13"/>
    <p:sldId id="267" r:id="rId14"/>
    <p:sldId id="275" r:id="rId15"/>
    <p:sldId id="277" r:id="rId1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0" autoAdjust="0"/>
    <p:restoredTop sz="94660"/>
  </p:normalViewPr>
  <p:slideViewPr>
    <p:cSldViewPr snapToGrid="0">
      <p:cViewPr varScale="1">
        <p:scale>
          <a:sx n="72" d="100"/>
          <a:sy n="72" d="100"/>
        </p:scale>
        <p:origin x="7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s-Latn-BA"/>
          </a:p>
        </p:txBody>
      </p:sp>
      <p:sp>
        <p:nvSpPr>
          <p:cNvPr id="4" name="Date Placeholder 3"/>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95495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194986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8952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366566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390835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152551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17553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2"/>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12379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111608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70656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DE1066-D658-4CDD-8BFF-B670D52C6621}" type="datetimeFigureOut">
              <a:rPr lang="bs-Latn-BA" smtClean="0"/>
              <a:t>17.05.2020.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3AAA3A70-BA42-4A1D-A056-D6EEDC62E5B4}" type="slidenum">
              <a:rPr lang="bs-Latn-BA" smtClean="0"/>
              <a:t>‹#›</a:t>
            </a:fld>
            <a:endParaRPr lang="bs-Latn-BA"/>
          </a:p>
        </p:txBody>
      </p:sp>
    </p:spTree>
    <p:extLst>
      <p:ext uri="{BB962C8B-B14F-4D97-AF65-F5344CB8AC3E}">
        <p14:creationId xmlns:p14="http://schemas.microsoft.com/office/powerpoint/2010/main" val="384972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E1066-D658-4CDD-8BFF-B670D52C6621}" type="datetimeFigureOut">
              <a:rPr lang="bs-Latn-BA" smtClean="0"/>
              <a:t>17.05.2020.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A3A70-BA42-4A1D-A056-D6EEDC62E5B4}" type="slidenum">
              <a:rPr lang="bs-Latn-BA" smtClean="0"/>
              <a:t>‹#›</a:t>
            </a:fld>
            <a:endParaRPr lang="bs-Latn-BA"/>
          </a:p>
        </p:txBody>
      </p:sp>
    </p:spTree>
    <p:extLst>
      <p:ext uri="{BB962C8B-B14F-4D97-AF65-F5344CB8AC3E}">
        <p14:creationId xmlns:p14="http://schemas.microsoft.com/office/powerpoint/2010/main" val="2022639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a:t>Vanredni pravni lijekovi (II).</a:t>
            </a:r>
            <a:br>
              <a:rPr lang="hr-HR" dirty="0"/>
            </a:br>
            <a:r>
              <a:rPr lang="hr-HR" dirty="0"/>
              <a:t>Postupak za izdavanje kaznenog naloga</a:t>
            </a:r>
            <a:endParaRPr lang="bs-Latn-BA" dirty="0"/>
          </a:p>
        </p:txBody>
      </p:sp>
      <p:sp>
        <p:nvSpPr>
          <p:cNvPr id="3" name="Subtitle 2"/>
          <p:cNvSpPr>
            <a:spLocks noGrp="1"/>
          </p:cNvSpPr>
          <p:nvPr>
            <p:ph type="subTitle" idx="1"/>
          </p:nvPr>
        </p:nvSpPr>
        <p:spPr/>
        <p:txBody>
          <a:bodyPr/>
          <a:lstStyle/>
          <a:p>
            <a:r>
              <a:rPr lang="bs-Latn-BA" dirty="0"/>
              <a:t>Datum </a:t>
            </a:r>
            <a:r>
              <a:rPr lang="bs-Latn-BA" dirty="0" err="1"/>
              <a:t>on-line</a:t>
            </a:r>
            <a:r>
              <a:rPr lang="bs-Latn-BA" dirty="0"/>
              <a:t> nastave: 15. 5. 20.</a:t>
            </a:r>
          </a:p>
        </p:txBody>
      </p:sp>
    </p:spTree>
    <p:extLst>
      <p:ext uri="{BB962C8B-B14F-4D97-AF65-F5344CB8AC3E}">
        <p14:creationId xmlns:p14="http://schemas.microsoft.com/office/powerpoint/2010/main" val="64636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sr-Latn-CS" dirty="0"/>
              <a:t>Materijalne prepreke</a:t>
            </a:r>
          </a:p>
        </p:txBody>
      </p:sp>
      <p:sp>
        <p:nvSpPr>
          <p:cNvPr id="27651" name="Content Placeholder 2"/>
          <p:cNvSpPr>
            <a:spLocks noGrp="1"/>
          </p:cNvSpPr>
          <p:nvPr>
            <p:ph idx="1"/>
          </p:nvPr>
        </p:nvSpPr>
        <p:spPr/>
        <p:txBody>
          <a:bodyPr/>
          <a:lstStyle/>
          <a:p>
            <a:pPr marL="0" indent="0" algn="ctr">
              <a:buNone/>
            </a:pPr>
            <a:r>
              <a:rPr lang="sr-Latn-CS" dirty="0"/>
              <a:t>ako sudija pojedinac smatra da podaci u optužnici ne pružaju dovoljno osnova za izdavanje kaznenog naloga ili da se prema tim podacima može očekivati izricanje neke druge krivične sankcije ili mjere, a ne one koju je zatražio tužilac.</a:t>
            </a:r>
            <a:endParaRPr lang="hr-HR" dirty="0"/>
          </a:p>
        </p:txBody>
      </p:sp>
    </p:spTree>
    <p:extLst>
      <p:ext uri="{BB962C8B-B14F-4D97-AF65-F5344CB8AC3E}">
        <p14:creationId xmlns:p14="http://schemas.microsoft.com/office/powerpoint/2010/main" val="1398633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bs-Latn-BA" dirty="0"/>
              <a:t>Važno!</a:t>
            </a:r>
          </a:p>
        </p:txBody>
      </p:sp>
      <p:sp>
        <p:nvSpPr>
          <p:cNvPr id="26627" name="Content Placeholder 2"/>
          <p:cNvSpPr>
            <a:spLocks noGrp="1"/>
          </p:cNvSpPr>
          <p:nvPr>
            <p:ph idx="1"/>
          </p:nvPr>
        </p:nvSpPr>
        <p:spPr/>
        <p:txBody>
          <a:bodyPr/>
          <a:lstStyle/>
          <a:p>
            <a:pPr algn="ctr">
              <a:buFont typeface="Wingdings" panose="05000000000000000000" pitchFamily="2" charset="2"/>
              <a:buNone/>
            </a:pPr>
            <a:r>
              <a:rPr lang="sr-Latn-CS"/>
              <a:t>	</a:t>
            </a:r>
            <a:r>
              <a:rPr lang="sr-Latn-CS" u="sng"/>
              <a:t>Odbacivanje kaznenog naloga ne povlači odbacivanje optužnog akta</a:t>
            </a:r>
          </a:p>
          <a:p>
            <a:pPr algn="ctr">
              <a:buFont typeface="Wingdings" panose="05000000000000000000" pitchFamily="2" charset="2"/>
              <a:buNone/>
            </a:pPr>
            <a:endParaRPr lang="sr-Latn-CS" u="sng"/>
          </a:p>
          <a:p>
            <a:pPr>
              <a:buFont typeface="Wingdings" panose="05000000000000000000" pitchFamily="2" charset="2"/>
              <a:buNone/>
            </a:pPr>
            <a:r>
              <a:rPr lang="sr-Latn-CS"/>
              <a:t>Potvrđivanje optužnice</a:t>
            </a:r>
          </a:p>
          <a:p>
            <a:pPr>
              <a:buFont typeface="Wingdings" panose="05000000000000000000" pitchFamily="2" charset="2"/>
              <a:buNone/>
            </a:pPr>
            <a:r>
              <a:rPr lang="sr-Latn-CS"/>
              <a:t>Žalba </a:t>
            </a:r>
            <a:endParaRPr lang="bs-Latn-BA"/>
          </a:p>
        </p:txBody>
      </p:sp>
    </p:spTree>
    <p:extLst>
      <p:ext uri="{BB962C8B-B14F-4D97-AF65-F5344CB8AC3E}">
        <p14:creationId xmlns:p14="http://schemas.microsoft.com/office/powerpoint/2010/main" val="291102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Zakonski uslovi za provođenje postupka za izdavanje kaznenog naloga (čl. 334. ZKP BiH):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pPr fontAlgn="ctr">
              <a:buFont typeface="Wingdings" panose="05000000000000000000" pitchFamily="2" charset="2"/>
              <a:buChar char="ü"/>
            </a:pPr>
            <a:r>
              <a:rPr lang="hr-HR" dirty="0"/>
              <a:t>da je u pitanju krivično djelo za koje je propisana kazna zatvora do pet godina ili novčana kazna kao glavna kazna, </a:t>
            </a:r>
            <a:endParaRPr lang="bs-Latn-BA" dirty="0"/>
          </a:p>
          <a:p>
            <a:pPr fontAlgn="ctr">
              <a:buFont typeface="Wingdings" panose="05000000000000000000" pitchFamily="2" charset="2"/>
              <a:buChar char="ü"/>
            </a:pPr>
            <a:r>
              <a:rPr lang="hr-HR" dirty="0"/>
              <a:t>da tužilac raspolaže sa dovoljno dokaza koji pružaju osnov za tvrdnju da je osumnjičeni učinio krivično djelo koje mu se stavlja na teret, </a:t>
            </a:r>
            <a:endParaRPr lang="bs-Latn-BA" dirty="0"/>
          </a:p>
          <a:p>
            <a:pPr fontAlgn="ctr">
              <a:buFont typeface="Wingdings" panose="05000000000000000000" pitchFamily="2" charset="2"/>
              <a:buChar char="ü"/>
            </a:pPr>
            <a:r>
              <a:rPr lang="hr-HR" dirty="0"/>
              <a:t>da je tužilac u optužnici zatražio od sudije pojedinca da izda kazneni nalog,</a:t>
            </a:r>
            <a:endParaRPr lang="bs-Latn-BA" dirty="0"/>
          </a:p>
          <a:p>
            <a:pPr fontAlgn="ctr">
              <a:buFont typeface="Wingdings" panose="05000000000000000000" pitchFamily="2" charset="2"/>
              <a:buChar char="ü"/>
            </a:pPr>
            <a:r>
              <a:rPr lang="hr-HR" dirty="0"/>
              <a:t>da je tužilac zatražio izricanje jedne ili više od taksativno navedenih krivičnih sankcija ili mjera. Taksativno propisane krivične sankcije i mjere su: novčana kazna, uslovna osuda, zabrana vršenja određenih poziva, djelatnosti ili dužnosti ili oduzimanje predmeta, kao i oduzimanje imovinske koristi pribavljene krivičnim djelom. ZKP BDBiH i ZKP RS propisuju još i izricanje zabrane upravljanja motornim vozilom.</a:t>
            </a:r>
            <a:endParaRPr lang="bs-Latn-BA" dirty="0"/>
          </a:p>
          <a:p>
            <a:pPr marL="0" indent="0">
              <a:buNone/>
            </a:pPr>
            <a:endParaRPr lang="bs-Latn-BA" dirty="0"/>
          </a:p>
        </p:txBody>
      </p:sp>
    </p:spTree>
    <p:extLst>
      <p:ext uri="{BB962C8B-B14F-4D97-AF65-F5344CB8AC3E}">
        <p14:creationId xmlns:p14="http://schemas.microsoft.com/office/powerpoint/2010/main" val="110701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Prihvatanje zahtjeva za izdavanje kaznenog naloga</a:t>
            </a:r>
            <a:r>
              <a:rPr lang="hr-HR" dirty="0"/>
              <a:t> </a:t>
            </a: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1. </a:t>
            </a:r>
            <a:r>
              <a:rPr lang="hr-HR" dirty="0"/>
              <a:t>potvrđivanje optužnice</a:t>
            </a:r>
          </a:p>
          <a:p>
            <a:r>
              <a:rPr lang="hr-HR" b="1" dirty="0"/>
              <a:t>2. </a:t>
            </a:r>
            <a:r>
              <a:rPr lang="hr-HR" dirty="0"/>
              <a:t>saslušanje optuženog bez odlaganja, a najkasnije u roku od osam dana od dana potvrđivanja optužnice (uporediti rok u redovnom postupku!)</a:t>
            </a:r>
            <a:r>
              <a:rPr lang="bs-Latn-BA" dirty="0"/>
              <a:t>. </a:t>
            </a:r>
          </a:p>
          <a:p>
            <a:pPr marL="0" indent="0" fontAlgn="ctr">
              <a:buNone/>
            </a:pPr>
            <a:r>
              <a:rPr lang="hr-HR" dirty="0"/>
              <a:t>- Prilikom saslušanja optuženog sudija pojedinac će: </a:t>
            </a:r>
            <a:endParaRPr lang="bs-Latn-BA" dirty="0"/>
          </a:p>
          <a:p>
            <a:pPr marL="0" indent="0" fontAlgn="ctr">
              <a:buNone/>
            </a:pPr>
            <a:r>
              <a:rPr lang="hr-HR" dirty="0"/>
              <a:t> utvrditi da li je ispoštovano pravo optuženog na branioca i da li je optuženi razumio optužnicu i zahtjev tužioca za izricanje odgovarajuće krivične sankcije ili mjere, </a:t>
            </a:r>
            <a:endParaRPr lang="bs-Latn-BA" dirty="0"/>
          </a:p>
          <a:p>
            <a:pPr marL="0" indent="0" fontAlgn="ctr">
              <a:buNone/>
            </a:pPr>
            <a:r>
              <a:rPr lang="hr-HR" dirty="0"/>
              <a:t> pozvati tužioca da upozna optuženog sa sadržajem dokaza i pozvati optuženog na davanje izjave o predočenim dokazima,</a:t>
            </a:r>
            <a:endParaRPr lang="bs-Latn-BA" dirty="0"/>
          </a:p>
          <a:p>
            <a:pPr marL="0" indent="0" fontAlgn="ctr">
              <a:buNone/>
            </a:pPr>
            <a:r>
              <a:rPr lang="hr-HR" dirty="0"/>
              <a:t> pozvati optuženog da se izjasni o krivnji i </a:t>
            </a:r>
            <a:endParaRPr lang="bs-Latn-BA" dirty="0"/>
          </a:p>
          <a:p>
            <a:pPr marL="0" indent="0" fontAlgn="ctr">
              <a:buNone/>
            </a:pPr>
            <a:r>
              <a:rPr lang="hr-HR" dirty="0"/>
              <a:t> pozvati optuženog da se izjasni o predloženoj krivičnoj sankciji ili mjeri.</a:t>
            </a:r>
            <a:endParaRPr lang="bs-Latn-BA" dirty="0"/>
          </a:p>
          <a:p>
            <a:pPr marL="0" indent="0">
              <a:buNone/>
            </a:pPr>
            <a:endParaRPr lang="bs-Latn-BA" dirty="0"/>
          </a:p>
        </p:txBody>
      </p:sp>
    </p:spTree>
    <p:extLst>
      <p:ext uri="{BB962C8B-B14F-4D97-AF65-F5344CB8AC3E}">
        <p14:creationId xmlns:p14="http://schemas.microsoft.com/office/powerpoint/2010/main" val="1824773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bs-Latn-BA"/>
          </a:p>
        </p:txBody>
      </p:sp>
      <p:sp>
        <p:nvSpPr>
          <p:cNvPr id="31747" name="Content Placeholder 2"/>
          <p:cNvSpPr>
            <a:spLocks noGrp="1"/>
          </p:cNvSpPr>
          <p:nvPr>
            <p:ph idx="1"/>
          </p:nvPr>
        </p:nvSpPr>
        <p:spPr/>
        <p:txBody>
          <a:bodyPr/>
          <a:lstStyle/>
          <a:p>
            <a:r>
              <a:rPr lang="sr-Latn-CS" b="1" dirty="0"/>
              <a:t>3.</a:t>
            </a:r>
            <a:r>
              <a:rPr lang="sr-Latn-CS" dirty="0"/>
              <a:t> ako optuženi </a:t>
            </a:r>
            <a:r>
              <a:rPr lang="sr-Latn-CS" b="1" dirty="0"/>
              <a:t>izjavi da je kriv i da prihvata krivičnu sankciju ili mjeru </a:t>
            </a:r>
            <a:r>
              <a:rPr lang="sr-Latn-CS" dirty="0"/>
              <a:t>koju je predložio tužilac, sudija će prvo utvrditi krivnju, a onda presudom izdati kazneni nalog u skladu sa optužnicom</a:t>
            </a:r>
            <a:endParaRPr lang="bs-Latn-BA" dirty="0"/>
          </a:p>
        </p:txBody>
      </p:sp>
    </p:spTree>
    <p:extLst>
      <p:ext uri="{BB962C8B-B14F-4D97-AF65-F5344CB8AC3E}">
        <p14:creationId xmlns:p14="http://schemas.microsoft.com/office/powerpoint/2010/main" val="116023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sr-Latn-CS" b="1"/>
              <a:t>optuženi se može izjasniti da nije kriv, a može staviti i prigovore na optužnicu</a:t>
            </a:r>
            <a:endParaRPr lang="bs-Latn-BA"/>
          </a:p>
        </p:txBody>
      </p:sp>
      <p:sp>
        <p:nvSpPr>
          <p:cNvPr id="32771" name="Content Placeholder 2"/>
          <p:cNvSpPr>
            <a:spLocks noGrp="1"/>
          </p:cNvSpPr>
          <p:nvPr>
            <p:ph idx="1"/>
          </p:nvPr>
        </p:nvSpPr>
        <p:spPr/>
        <p:txBody>
          <a:bodyPr/>
          <a:lstStyle/>
          <a:p>
            <a:r>
              <a:rPr lang="sr-Latn-CS"/>
              <a:t>sudija pojedinac će proslijediti optužnicu radi zakazivanja glavnog pretresa u roku od 30 dana</a:t>
            </a:r>
          </a:p>
          <a:p>
            <a:r>
              <a:rPr lang="sr-Latn-CS"/>
              <a:t>odlučivanje po prigovorima</a:t>
            </a:r>
            <a:endParaRPr lang="bs-Latn-BA"/>
          </a:p>
        </p:txBody>
      </p:sp>
    </p:spTree>
    <p:extLst>
      <p:ext uri="{BB962C8B-B14F-4D97-AF65-F5344CB8AC3E}">
        <p14:creationId xmlns:p14="http://schemas.microsoft.com/office/powerpoint/2010/main" val="78299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t>Ponavljanje postupka</a:t>
            </a:r>
            <a:br>
              <a:rPr lang="bs-Latn-BA" b="1" dirty="0"/>
            </a:br>
            <a:r>
              <a:rPr lang="hr-HR" b="1" dirty="0"/>
              <a:t>1. Pojam</a:t>
            </a:r>
            <a:br>
              <a:rPr lang="bs-Latn-BA" b="1" dirty="0"/>
            </a:br>
            <a:endParaRPr lang="bs-Latn-BA" dirty="0"/>
          </a:p>
        </p:txBody>
      </p:sp>
      <p:sp>
        <p:nvSpPr>
          <p:cNvPr id="3" name="Content Placeholder 2"/>
          <p:cNvSpPr>
            <a:spLocks noGrp="1"/>
          </p:cNvSpPr>
          <p:nvPr>
            <p:ph idx="1"/>
          </p:nvPr>
        </p:nvSpPr>
        <p:spPr/>
        <p:txBody>
          <a:bodyPr/>
          <a:lstStyle/>
          <a:p>
            <a:r>
              <a:rPr lang="sr-Latn-CS" dirty="0"/>
              <a:t>Zahtjev za ponavljanje postupka ne može se postaviti zbog nepravilne primjene materijalnog ili procesnog krivičnog zakona, niti zbog pogrešne ocjene činjenica i dokaza u postupku koji je pravosnažno završen. Ne može se, dakle, ovim vanrednim pravnim lijekom tražiti da sud  još jednom u vanrednom postupku ispita već raspravljena pravna  pitanja i ponovo ocijeni </a:t>
            </a:r>
            <a:r>
              <a:rPr lang="sr-Latn-CS" dirty="0">
                <a:solidFill>
                  <a:srgbClr val="FF0000"/>
                </a:solidFill>
              </a:rPr>
              <a:t>neizmijenjeno</a:t>
            </a:r>
            <a:r>
              <a:rPr lang="sr-Latn-CS" dirty="0"/>
              <a:t> činjenično stanje. </a:t>
            </a:r>
          </a:p>
          <a:p>
            <a:r>
              <a:rPr lang="sr-Latn-CS" dirty="0"/>
              <a:t>Ali moguće je da se naknadno pokaže da je činjenično stanje utvrđeno u pravosnažnoj presudi </a:t>
            </a:r>
            <a:r>
              <a:rPr lang="sr-Latn-CS" dirty="0">
                <a:solidFill>
                  <a:srgbClr val="FF0000"/>
                </a:solidFill>
              </a:rPr>
              <a:t>neistinito</a:t>
            </a:r>
            <a:r>
              <a:rPr lang="sr-Latn-CS" dirty="0"/>
              <a:t> i da se to dokazuje novim činjenicama i novim dokazima za koje se ranije nije znalo ili sa kojima se nije raspolagalo. </a:t>
            </a:r>
            <a:endParaRPr lang="bs-Latn-BA" dirty="0"/>
          </a:p>
        </p:txBody>
      </p:sp>
    </p:spTree>
    <p:extLst>
      <p:ext uri="{BB962C8B-B14F-4D97-AF65-F5344CB8AC3E}">
        <p14:creationId xmlns:p14="http://schemas.microsoft.com/office/powerpoint/2010/main" val="4139581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2. Vrste ponavljanja postupka</a:t>
            </a:r>
            <a:endParaRPr lang="bs-Latn-BA"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hr-HR" dirty="0"/>
              <a:t>nepravo ponavljanje krivičnog postupka, </a:t>
            </a:r>
          </a:p>
          <a:p>
            <a:pPr>
              <a:buFont typeface="Wingdings" panose="05000000000000000000" pitchFamily="2" charset="2"/>
              <a:buChar char="v"/>
            </a:pPr>
            <a:r>
              <a:rPr lang="hr-HR" dirty="0"/>
              <a:t>nastavljanje krivičnog postupka, </a:t>
            </a:r>
          </a:p>
          <a:p>
            <a:pPr>
              <a:buFont typeface="Wingdings" panose="05000000000000000000" pitchFamily="2" charset="2"/>
              <a:buChar char="v"/>
            </a:pPr>
            <a:r>
              <a:rPr lang="hr-HR" dirty="0"/>
              <a:t>ponavljanje krivičnog postupka završenog pravosnažnim rješenjem, </a:t>
            </a:r>
          </a:p>
          <a:p>
            <a:pPr>
              <a:buFont typeface="Wingdings" panose="05000000000000000000" pitchFamily="2" charset="2"/>
              <a:buChar char="v"/>
            </a:pPr>
            <a:r>
              <a:rPr lang="hr-HR" dirty="0"/>
              <a:t>ponavljanje krivičnog postupka završenog pravosnažnom presudom u korist osuđenog, i </a:t>
            </a:r>
          </a:p>
          <a:p>
            <a:pPr>
              <a:buFont typeface="Wingdings" panose="05000000000000000000" pitchFamily="2" charset="2"/>
              <a:buChar char="v"/>
            </a:pPr>
            <a:r>
              <a:rPr lang="hr-HR" dirty="0"/>
              <a:t>ponavljanje krivičnog postupka završenog pravosnažnom presudom na štetu optuženog.</a:t>
            </a:r>
            <a:endParaRPr lang="bs-Latn-BA" dirty="0"/>
          </a:p>
        </p:txBody>
      </p:sp>
    </p:spTree>
    <p:extLst>
      <p:ext uri="{BB962C8B-B14F-4D97-AF65-F5344CB8AC3E}">
        <p14:creationId xmlns:p14="http://schemas.microsoft.com/office/powerpoint/2010/main" val="63251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hr-HR" b="1" dirty="0"/>
              <a:t>Nepravo ponavljanje krivičnog postupka – </a:t>
            </a:r>
            <a:r>
              <a:rPr lang="hr-HR" dirty="0"/>
              <a:t>do </a:t>
            </a:r>
            <a:r>
              <a:rPr lang="sr-Latn-CS" dirty="0"/>
              <a:t>promjene u pravosnažnoj sudskoj odluci dolazi bez ponavljanja postupka.</a:t>
            </a:r>
          </a:p>
          <a:p>
            <a:r>
              <a:rPr lang="hr-HR" b="1" dirty="0"/>
              <a:t>Nastavljanje krivičnog postupka</a:t>
            </a:r>
            <a:r>
              <a:rPr lang="hr-HR" dirty="0"/>
              <a:t> - u slučaju pravosnažne obustave postupka zbog toga što su postojale procesne smetnje za dalje vođenje postupka. U takvom slučaju krivični postupak se ne ponavlja, nego se, kad prestanu </a:t>
            </a:r>
            <a:r>
              <a:rPr lang="hr-HR" u="sng" dirty="0"/>
              <a:t>procesne smetnje</a:t>
            </a:r>
            <a:r>
              <a:rPr lang="hr-HR" dirty="0"/>
              <a:t> (procsna smetnja je ako nije bilo potrebnog odobrenja) koje su dovele do obustave, </a:t>
            </a:r>
            <a:r>
              <a:rPr lang="hr-HR" dirty="0">
                <a:solidFill>
                  <a:srgbClr val="FF0000"/>
                </a:solidFill>
              </a:rPr>
              <a:t>nastavlja</a:t>
            </a:r>
            <a:r>
              <a:rPr lang="hr-HR" dirty="0"/>
              <a:t> tamo gdje se stalo.</a:t>
            </a:r>
            <a:endParaRPr lang="bs-Latn-BA" dirty="0"/>
          </a:p>
        </p:txBody>
      </p:sp>
    </p:spTree>
    <p:extLst>
      <p:ext uri="{BB962C8B-B14F-4D97-AF65-F5344CB8AC3E}">
        <p14:creationId xmlns:p14="http://schemas.microsoft.com/office/powerpoint/2010/main" val="233746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hr-HR" dirty="0"/>
              <a:t>Za razliku od nastavljanja krivičnog postupka, ako je krivični postupak rješenjem pravosnažno obustavljen </a:t>
            </a:r>
            <a:r>
              <a:rPr lang="hr-HR" b="1" dirty="0"/>
              <a:t>prije početka glavnog pretresa</a:t>
            </a:r>
            <a:r>
              <a:rPr lang="hr-HR" dirty="0"/>
              <a:t>, na zahtjev tužioca se može dopustiti ponavljanje krivičnog postupka ako se podnesu </a:t>
            </a:r>
            <a:r>
              <a:rPr lang="hr-HR" dirty="0">
                <a:solidFill>
                  <a:srgbClr val="FF0000"/>
                </a:solidFill>
              </a:rPr>
              <a:t>novi dokazi </a:t>
            </a:r>
            <a:r>
              <a:rPr lang="hr-HR" dirty="0"/>
              <a:t>na osnovu kojih se sud može uvjeriti da su se stekli uslovi za </a:t>
            </a:r>
            <a:r>
              <a:rPr lang="hr-HR" b="1" dirty="0"/>
              <a:t>ponovno pokretanje krivičnog postupka.</a:t>
            </a:r>
            <a:endParaRPr lang="bs-Latn-BA" dirty="0"/>
          </a:p>
        </p:txBody>
      </p:sp>
    </p:spTree>
    <p:extLst>
      <p:ext uri="{BB962C8B-B14F-4D97-AF65-F5344CB8AC3E}">
        <p14:creationId xmlns:p14="http://schemas.microsoft.com/office/powerpoint/2010/main" val="172939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hr-HR" b="1" dirty="0"/>
              <a:t>Ponavljanje krivičnog postupka završenog pravosnažnom presudom u korist osuđenog</a:t>
            </a:r>
            <a:r>
              <a:rPr lang="hr-HR" dirty="0"/>
              <a:t> ima za cilj da se u ponovljenom postupku osuđeni oslobodi od optužbe ili da optužba bude odbijena ili da bude osuđen po blažem krivičnog zakonu (npr., ako se iznesu nove činjenice ili se podnesu novi dokazi koji i pored dužne pažnje i opreza nisu mogli biti predstavljeni na glavnom pretresu, a koji su sami za sebe ili u vezi s ranijim  dokazima podobni da prouzrokuju oslobađanje osobe koja je bila osuđena ili njezinu osudu po blažem krivičnom zakonu). </a:t>
            </a:r>
            <a:endParaRPr lang="bs-Latn-BA" dirty="0"/>
          </a:p>
          <a:p>
            <a:endParaRPr lang="bs-Latn-BA" dirty="0"/>
          </a:p>
        </p:txBody>
      </p:sp>
    </p:spTree>
    <p:extLst>
      <p:ext uri="{BB962C8B-B14F-4D97-AF65-F5344CB8AC3E}">
        <p14:creationId xmlns:p14="http://schemas.microsoft.com/office/powerpoint/2010/main" val="414250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hr-HR" dirty="0"/>
              <a:t>Krivični postupak se može </a:t>
            </a:r>
            <a:r>
              <a:rPr lang="hr-HR" b="1" dirty="0"/>
              <a:t>ponoviti na štetu optuženog </a:t>
            </a:r>
            <a:r>
              <a:rPr lang="hr-HR" dirty="0"/>
              <a:t>ako je presuda kojom se optužba odbija donesena zbog tužiočevog odustajanja od optužbe, a dokaže se da je do ovog odustajanja došlo usljed krivičnog djela korupcije ili krivičnog djela protiv službene i druge dužnosti tužioca.</a:t>
            </a:r>
            <a:endParaRPr lang="bs-Latn-BA" dirty="0"/>
          </a:p>
        </p:txBody>
      </p:sp>
    </p:spTree>
    <p:extLst>
      <p:ext uri="{BB962C8B-B14F-4D97-AF65-F5344CB8AC3E}">
        <p14:creationId xmlns:p14="http://schemas.microsoft.com/office/powerpoint/2010/main" val="108704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Dodatna pitanja za ispit:</a:t>
            </a:r>
          </a:p>
        </p:txBody>
      </p:sp>
      <p:sp>
        <p:nvSpPr>
          <p:cNvPr id="3" name="Content Placeholder 2"/>
          <p:cNvSpPr>
            <a:spLocks noGrp="1"/>
          </p:cNvSpPr>
          <p:nvPr>
            <p:ph idx="1"/>
          </p:nvPr>
        </p:nvSpPr>
        <p:spPr/>
        <p:txBody>
          <a:bodyPr/>
          <a:lstStyle/>
          <a:p>
            <a:r>
              <a:rPr lang="bs-Latn-BA" dirty="0"/>
              <a:t>Prilikom pripremanja ovog vanrednog pravnog lijeka, potrebno je proučiti:</a:t>
            </a:r>
          </a:p>
          <a:p>
            <a:pPr>
              <a:buFont typeface="Wingdings" panose="05000000000000000000" pitchFamily="2" charset="2"/>
              <a:buChar char="ü"/>
            </a:pPr>
            <a:r>
              <a:rPr lang="bs-Latn-BA" dirty="0"/>
              <a:t> zakonske osnove za svaku vrstu ponavljanja postupka, </a:t>
            </a:r>
          </a:p>
          <a:p>
            <a:pPr>
              <a:buFont typeface="Wingdings" panose="05000000000000000000" pitchFamily="2" charset="2"/>
              <a:buChar char="ü"/>
            </a:pPr>
            <a:r>
              <a:rPr lang="bs-Latn-BA" dirty="0"/>
              <a:t>subjekte i rok, te </a:t>
            </a:r>
          </a:p>
          <a:p>
            <a:pPr>
              <a:buFont typeface="Wingdings" panose="05000000000000000000" pitchFamily="2" charset="2"/>
              <a:buChar char="ü"/>
            </a:pPr>
            <a:r>
              <a:rPr lang="bs-Latn-BA" dirty="0"/>
              <a:t>postupak odlučivanja</a:t>
            </a:r>
          </a:p>
        </p:txBody>
      </p:sp>
    </p:spTree>
    <p:extLst>
      <p:ext uri="{BB962C8B-B14F-4D97-AF65-F5344CB8AC3E}">
        <p14:creationId xmlns:p14="http://schemas.microsoft.com/office/powerpoint/2010/main" val="1930173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Kazneni nalog</a:t>
            </a:r>
          </a:p>
        </p:txBody>
      </p:sp>
      <p:sp>
        <p:nvSpPr>
          <p:cNvPr id="3" name="Content Placeholder 2"/>
          <p:cNvSpPr>
            <a:spLocks noGrp="1"/>
          </p:cNvSpPr>
          <p:nvPr>
            <p:ph idx="1"/>
          </p:nvPr>
        </p:nvSpPr>
        <p:spPr/>
        <p:txBody>
          <a:bodyPr>
            <a:normAutofit/>
          </a:bodyPr>
          <a:lstStyle/>
          <a:p>
            <a:r>
              <a:rPr lang="hr-HR" dirty="0"/>
              <a:t>Postupak za izdavanje kaznenog naloga predstavlja skraćeni oblik krivičnog postupka koji se vodi za lakša krivična djela i u okviru kojeg je moguće optuženom izreći odgovarajuću krivičnu sankciju ili mjeru </a:t>
            </a:r>
            <a:r>
              <a:rPr lang="hr-HR" dirty="0">
                <a:solidFill>
                  <a:srgbClr val="FF0000"/>
                </a:solidFill>
              </a:rPr>
              <a:t>bez provođenja glavnog pretresa</a:t>
            </a:r>
            <a:r>
              <a:rPr lang="hr-HR" dirty="0"/>
              <a:t>.</a:t>
            </a:r>
          </a:p>
          <a:p>
            <a:r>
              <a:rPr lang="hr-HR" dirty="0"/>
              <a:t>Sudija pojedinac kazneni nalog izdaje presudom. </a:t>
            </a:r>
          </a:p>
          <a:p>
            <a:endParaRPr lang="hr-HR" b="1" dirty="0"/>
          </a:p>
          <a:p>
            <a:r>
              <a:rPr lang="hr-HR" b="1" dirty="0"/>
              <a:t>Neprihvatanje zahtjeva za izdavanje kaznenog naloga; formalne prepreke: </a:t>
            </a:r>
            <a:r>
              <a:rPr lang="hr-HR" dirty="0"/>
              <a:t>– spajanje postupka, – krivično djelo za koje je propisana kazna zatvora preko pet godina, – tužilac zatražio izricanje krivične sankcije ili mjere koja po zakonu nije dopuštena</a:t>
            </a:r>
            <a:endParaRPr lang="bs-Latn-BA" dirty="0"/>
          </a:p>
        </p:txBody>
      </p:sp>
    </p:spTree>
    <p:extLst>
      <p:ext uri="{BB962C8B-B14F-4D97-AF65-F5344CB8AC3E}">
        <p14:creationId xmlns:p14="http://schemas.microsoft.com/office/powerpoint/2010/main" val="2812873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929</Words>
  <Application>Microsoft Office PowerPoint</Application>
  <PresentationFormat>Widescreen</PresentationFormat>
  <Paragraphs>50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Vanredni pravni lijekovi (II). Postupak za izdavanje kaznenog naloga</vt:lpstr>
      <vt:lpstr>Ponavljanje postupka 1. Pojam </vt:lpstr>
      <vt:lpstr>2. Vrste ponavljanja postupka</vt:lpstr>
      <vt:lpstr>PowerPoint Presentation</vt:lpstr>
      <vt:lpstr>PowerPoint Presentation</vt:lpstr>
      <vt:lpstr>PowerPoint Presentation</vt:lpstr>
      <vt:lpstr>PowerPoint Presentation</vt:lpstr>
      <vt:lpstr>Dodatna pitanja za ispit:</vt:lpstr>
      <vt:lpstr>Kazneni nalog</vt:lpstr>
      <vt:lpstr>Materijalne prepreke</vt:lpstr>
      <vt:lpstr>Važno!</vt:lpstr>
      <vt:lpstr>Zakonski uslovi za provođenje postupka za izdavanje kaznenog naloga (čl. 334. ZKP BiH):  </vt:lpstr>
      <vt:lpstr>Prihvatanje zahtjeva za izdavanje kaznenog naloga </vt:lpstr>
      <vt:lpstr>PowerPoint Presentation</vt:lpstr>
      <vt:lpstr>optuženi se može izjasniti da nije kriv, a može staviti i prigovore na optužnicu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Vanredni pravni lijekovi (I). Postupak za izdavanje kaznenog naloga</dc:title>
  <dc:creator>H</dc:creator>
  <cp:lastModifiedBy>Ena Gotovuša</cp:lastModifiedBy>
  <cp:revision>9</cp:revision>
  <dcterms:created xsi:type="dcterms:W3CDTF">2020-05-16T18:44:07Z</dcterms:created>
  <dcterms:modified xsi:type="dcterms:W3CDTF">2020-05-17T18:33:01Z</dcterms:modified>
</cp:coreProperties>
</file>