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4CBB21-4AD6-48EE-BA4D-D8E16CE7B758}" type="doc">
      <dgm:prSet loTypeId="urn:microsoft.com/office/officeart/2005/8/layout/hList7" loCatId="list" qsTypeId="urn:microsoft.com/office/officeart/2005/8/quickstyle/simple1" qsCatId="simple" csTypeId="urn:microsoft.com/office/officeart/2005/8/colors/colorful5" csCatId="colorful"/>
      <dgm:spPr/>
      <dgm:t>
        <a:bodyPr/>
        <a:lstStyle/>
        <a:p>
          <a:endParaRPr lang="bs-Latn-BA"/>
        </a:p>
      </dgm:t>
    </dgm:pt>
    <dgm:pt modelId="{5BEF1CD0-B7BF-4C78-95C9-A9D38C9CCDD7}">
      <dgm:prSet/>
      <dgm:spPr/>
      <dgm:t>
        <a:bodyPr/>
        <a:lstStyle/>
        <a:p>
          <a:pPr rtl="0"/>
          <a:r>
            <a:rPr lang="bs-Latn-BA" smtClean="0"/>
            <a:t>Prema opštem shvatanju, međunarodna krivičnopravna pomoć se označava kao aktivna pravna pomoć (pružanje pravne pomoći) i pasivna pravna pomoć (traženje pravne pomoći). </a:t>
          </a:r>
          <a:endParaRPr lang="bs-Latn-BA"/>
        </a:p>
      </dgm:t>
    </dgm:pt>
    <dgm:pt modelId="{EC446EAB-9AB8-48EC-A00A-397BE40517BD}" type="parTrans" cxnId="{D4236623-97BC-4B98-A5A3-1CD173B731D0}">
      <dgm:prSet/>
      <dgm:spPr/>
      <dgm:t>
        <a:bodyPr/>
        <a:lstStyle/>
        <a:p>
          <a:endParaRPr lang="bs-Latn-BA"/>
        </a:p>
      </dgm:t>
    </dgm:pt>
    <dgm:pt modelId="{BB70B806-728A-4DAD-968E-A8A0F4116A2D}" type="sibTrans" cxnId="{D4236623-97BC-4B98-A5A3-1CD173B731D0}">
      <dgm:prSet/>
      <dgm:spPr/>
      <dgm:t>
        <a:bodyPr/>
        <a:lstStyle/>
        <a:p>
          <a:endParaRPr lang="bs-Latn-BA"/>
        </a:p>
      </dgm:t>
    </dgm:pt>
    <dgm:pt modelId="{A309CDB0-3618-422B-A51F-F791B9E24258}">
      <dgm:prSet/>
      <dgm:spPr/>
      <dgm:t>
        <a:bodyPr/>
        <a:lstStyle/>
        <a:p>
          <a:pPr rtl="0"/>
          <a:r>
            <a:rPr lang="bs-Latn-BA" smtClean="0"/>
            <a:t>S obzirom da se međunarodna krivičnopravna pomoć odvija ili po međunarodnim ugovorima ili prema unutrašnjim pravnim normama, radnje aktivne i pasivne pravne pomoći se realizuju na osnovu zamolnice ili molbe. </a:t>
          </a:r>
          <a:endParaRPr lang="bs-Latn-BA"/>
        </a:p>
      </dgm:t>
    </dgm:pt>
    <dgm:pt modelId="{CB27F3EC-A753-4940-9C13-22302014C66D}" type="parTrans" cxnId="{672B62B0-608B-43DC-B4C0-4B6332ED6E1E}">
      <dgm:prSet/>
      <dgm:spPr/>
      <dgm:t>
        <a:bodyPr/>
        <a:lstStyle/>
        <a:p>
          <a:endParaRPr lang="bs-Latn-BA"/>
        </a:p>
      </dgm:t>
    </dgm:pt>
    <dgm:pt modelId="{7FC76044-0CFE-491A-A283-BB669EB2CBD4}" type="sibTrans" cxnId="{672B62B0-608B-43DC-B4C0-4B6332ED6E1E}">
      <dgm:prSet/>
      <dgm:spPr/>
      <dgm:t>
        <a:bodyPr/>
        <a:lstStyle/>
        <a:p>
          <a:endParaRPr lang="bs-Latn-BA"/>
        </a:p>
      </dgm:t>
    </dgm:pt>
    <dgm:pt modelId="{EBC91EC2-0008-4910-B067-87CE32493050}" type="pres">
      <dgm:prSet presAssocID="{EE4CBB21-4AD6-48EE-BA4D-D8E16CE7B758}" presName="Name0" presStyleCnt="0">
        <dgm:presLayoutVars>
          <dgm:dir/>
          <dgm:resizeHandles val="exact"/>
        </dgm:presLayoutVars>
      </dgm:prSet>
      <dgm:spPr/>
    </dgm:pt>
    <dgm:pt modelId="{3E24E79E-507B-468B-B0DA-D79BA4384A49}" type="pres">
      <dgm:prSet presAssocID="{EE4CBB21-4AD6-48EE-BA4D-D8E16CE7B758}" presName="fgShape" presStyleLbl="fgShp" presStyleIdx="0" presStyleCnt="1"/>
      <dgm:spPr/>
    </dgm:pt>
    <dgm:pt modelId="{AC64737B-8CC2-48E5-82DC-C19A3F0F1BC7}" type="pres">
      <dgm:prSet presAssocID="{EE4CBB21-4AD6-48EE-BA4D-D8E16CE7B758}" presName="linComp" presStyleCnt="0"/>
      <dgm:spPr/>
    </dgm:pt>
    <dgm:pt modelId="{56A31BFF-3D94-4466-AA16-21C395262C30}" type="pres">
      <dgm:prSet presAssocID="{5BEF1CD0-B7BF-4C78-95C9-A9D38C9CCDD7}" presName="compNode" presStyleCnt="0"/>
      <dgm:spPr/>
    </dgm:pt>
    <dgm:pt modelId="{A0D06E20-12C9-43EC-B147-C58DE444CF8D}" type="pres">
      <dgm:prSet presAssocID="{5BEF1CD0-B7BF-4C78-95C9-A9D38C9CCDD7}" presName="bkgdShape" presStyleLbl="node1" presStyleIdx="0" presStyleCnt="2"/>
      <dgm:spPr/>
    </dgm:pt>
    <dgm:pt modelId="{9D047334-05D7-4BCB-A79F-F90FEBFB4F49}" type="pres">
      <dgm:prSet presAssocID="{5BEF1CD0-B7BF-4C78-95C9-A9D38C9CCDD7}" presName="nodeTx" presStyleLbl="node1" presStyleIdx="0" presStyleCnt="2">
        <dgm:presLayoutVars>
          <dgm:bulletEnabled val="1"/>
        </dgm:presLayoutVars>
      </dgm:prSet>
      <dgm:spPr/>
    </dgm:pt>
    <dgm:pt modelId="{39C66927-8234-4D57-B61D-464571439A6D}" type="pres">
      <dgm:prSet presAssocID="{5BEF1CD0-B7BF-4C78-95C9-A9D38C9CCDD7}" presName="invisiNode" presStyleLbl="node1" presStyleIdx="0" presStyleCnt="2"/>
      <dgm:spPr/>
    </dgm:pt>
    <dgm:pt modelId="{203C5AB9-22D6-4A8B-A40E-78CFE8D288A3}" type="pres">
      <dgm:prSet presAssocID="{5BEF1CD0-B7BF-4C78-95C9-A9D38C9CCDD7}" presName="imagNode" presStyleLbl="fgImgPlace1" presStyleIdx="0" presStyleCnt="2"/>
      <dgm:spPr/>
    </dgm:pt>
    <dgm:pt modelId="{DE6A9DC1-2D18-4770-BC20-94921E39EBF6}" type="pres">
      <dgm:prSet presAssocID="{BB70B806-728A-4DAD-968E-A8A0F4116A2D}" presName="sibTrans" presStyleLbl="sibTrans2D1" presStyleIdx="0" presStyleCnt="0"/>
      <dgm:spPr/>
    </dgm:pt>
    <dgm:pt modelId="{6299E212-9CFB-4D48-8F69-E8217B95527D}" type="pres">
      <dgm:prSet presAssocID="{A309CDB0-3618-422B-A51F-F791B9E24258}" presName="compNode" presStyleCnt="0"/>
      <dgm:spPr/>
    </dgm:pt>
    <dgm:pt modelId="{AC4BB326-99A4-4711-A682-A3959660496B}" type="pres">
      <dgm:prSet presAssocID="{A309CDB0-3618-422B-A51F-F791B9E24258}" presName="bkgdShape" presStyleLbl="node1" presStyleIdx="1" presStyleCnt="2"/>
      <dgm:spPr/>
    </dgm:pt>
    <dgm:pt modelId="{7B28455F-C836-418D-81AD-E156887C69B3}" type="pres">
      <dgm:prSet presAssocID="{A309CDB0-3618-422B-A51F-F791B9E24258}" presName="nodeTx" presStyleLbl="node1" presStyleIdx="1" presStyleCnt="2">
        <dgm:presLayoutVars>
          <dgm:bulletEnabled val="1"/>
        </dgm:presLayoutVars>
      </dgm:prSet>
      <dgm:spPr/>
    </dgm:pt>
    <dgm:pt modelId="{9611B248-1A60-40F0-8EBA-8574AC609DDF}" type="pres">
      <dgm:prSet presAssocID="{A309CDB0-3618-422B-A51F-F791B9E24258}" presName="invisiNode" presStyleLbl="node1" presStyleIdx="1" presStyleCnt="2"/>
      <dgm:spPr/>
    </dgm:pt>
    <dgm:pt modelId="{F02A95A7-0983-4B22-B53F-A2B04EFA6AA7}" type="pres">
      <dgm:prSet presAssocID="{A309CDB0-3618-422B-A51F-F791B9E24258}" presName="imagNode" presStyleLbl="fgImgPlace1" presStyleIdx="1" presStyleCnt="2"/>
      <dgm:spPr/>
    </dgm:pt>
  </dgm:ptLst>
  <dgm:cxnLst>
    <dgm:cxn modelId="{CDFBF739-DAFF-44DC-B91F-6647D6F8B958}" type="presOf" srcId="{5BEF1CD0-B7BF-4C78-95C9-A9D38C9CCDD7}" destId="{A0D06E20-12C9-43EC-B147-C58DE444CF8D}" srcOrd="0" destOrd="0" presId="urn:microsoft.com/office/officeart/2005/8/layout/hList7"/>
    <dgm:cxn modelId="{0EDDBF60-98FD-4B03-87CE-856AD0D8350B}" type="presOf" srcId="{A309CDB0-3618-422B-A51F-F791B9E24258}" destId="{7B28455F-C836-418D-81AD-E156887C69B3}" srcOrd="1" destOrd="0" presId="urn:microsoft.com/office/officeart/2005/8/layout/hList7"/>
    <dgm:cxn modelId="{E8C3F97F-CADB-47D9-BE77-7293769B3647}" type="presOf" srcId="{BB70B806-728A-4DAD-968E-A8A0F4116A2D}" destId="{DE6A9DC1-2D18-4770-BC20-94921E39EBF6}" srcOrd="0" destOrd="0" presId="urn:microsoft.com/office/officeart/2005/8/layout/hList7"/>
    <dgm:cxn modelId="{672B62B0-608B-43DC-B4C0-4B6332ED6E1E}" srcId="{EE4CBB21-4AD6-48EE-BA4D-D8E16CE7B758}" destId="{A309CDB0-3618-422B-A51F-F791B9E24258}" srcOrd="1" destOrd="0" parTransId="{CB27F3EC-A753-4940-9C13-22302014C66D}" sibTransId="{7FC76044-0CFE-491A-A283-BB669EB2CBD4}"/>
    <dgm:cxn modelId="{9A49EB8D-00E5-4104-8451-BE888C7BD994}" type="presOf" srcId="{A309CDB0-3618-422B-A51F-F791B9E24258}" destId="{AC4BB326-99A4-4711-A682-A3959660496B}" srcOrd="0" destOrd="0" presId="urn:microsoft.com/office/officeart/2005/8/layout/hList7"/>
    <dgm:cxn modelId="{C90671A5-9AAC-4B70-AF6C-9212DA9CE596}" type="presOf" srcId="{EE4CBB21-4AD6-48EE-BA4D-D8E16CE7B758}" destId="{EBC91EC2-0008-4910-B067-87CE32493050}" srcOrd="0" destOrd="0" presId="urn:microsoft.com/office/officeart/2005/8/layout/hList7"/>
    <dgm:cxn modelId="{C2C2AE52-1B61-472A-A625-08225A07B67B}" type="presOf" srcId="{5BEF1CD0-B7BF-4C78-95C9-A9D38C9CCDD7}" destId="{9D047334-05D7-4BCB-A79F-F90FEBFB4F49}" srcOrd="1" destOrd="0" presId="urn:microsoft.com/office/officeart/2005/8/layout/hList7"/>
    <dgm:cxn modelId="{D4236623-97BC-4B98-A5A3-1CD173B731D0}" srcId="{EE4CBB21-4AD6-48EE-BA4D-D8E16CE7B758}" destId="{5BEF1CD0-B7BF-4C78-95C9-A9D38C9CCDD7}" srcOrd="0" destOrd="0" parTransId="{EC446EAB-9AB8-48EC-A00A-397BE40517BD}" sibTransId="{BB70B806-728A-4DAD-968E-A8A0F4116A2D}"/>
    <dgm:cxn modelId="{EB744439-B445-4CFE-B2C7-0781EFDB5A1A}" type="presParOf" srcId="{EBC91EC2-0008-4910-B067-87CE32493050}" destId="{3E24E79E-507B-468B-B0DA-D79BA4384A49}" srcOrd="0" destOrd="0" presId="urn:microsoft.com/office/officeart/2005/8/layout/hList7"/>
    <dgm:cxn modelId="{8B658627-78C7-44E1-9FC5-F9D0153D2477}" type="presParOf" srcId="{EBC91EC2-0008-4910-B067-87CE32493050}" destId="{AC64737B-8CC2-48E5-82DC-C19A3F0F1BC7}" srcOrd="1" destOrd="0" presId="urn:microsoft.com/office/officeart/2005/8/layout/hList7"/>
    <dgm:cxn modelId="{38C60CA4-A804-4BBC-9CFA-23FBFC174733}" type="presParOf" srcId="{AC64737B-8CC2-48E5-82DC-C19A3F0F1BC7}" destId="{56A31BFF-3D94-4466-AA16-21C395262C30}" srcOrd="0" destOrd="0" presId="urn:microsoft.com/office/officeart/2005/8/layout/hList7"/>
    <dgm:cxn modelId="{558AC63F-D1AE-4D03-94F0-80F465046915}" type="presParOf" srcId="{56A31BFF-3D94-4466-AA16-21C395262C30}" destId="{A0D06E20-12C9-43EC-B147-C58DE444CF8D}" srcOrd="0" destOrd="0" presId="urn:microsoft.com/office/officeart/2005/8/layout/hList7"/>
    <dgm:cxn modelId="{1023B847-3861-44A6-B98F-17F16C1CD930}" type="presParOf" srcId="{56A31BFF-3D94-4466-AA16-21C395262C30}" destId="{9D047334-05D7-4BCB-A79F-F90FEBFB4F49}" srcOrd="1" destOrd="0" presId="urn:microsoft.com/office/officeart/2005/8/layout/hList7"/>
    <dgm:cxn modelId="{B55B4170-7D62-4377-8F3E-FBA8D4BFC7DC}" type="presParOf" srcId="{56A31BFF-3D94-4466-AA16-21C395262C30}" destId="{39C66927-8234-4D57-B61D-464571439A6D}" srcOrd="2" destOrd="0" presId="urn:microsoft.com/office/officeart/2005/8/layout/hList7"/>
    <dgm:cxn modelId="{EBBE752A-C79D-4D29-A5F3-E00921135644}" type="presParOf" srcId="{56A31BFF-3D94-4466-AA16-21C395262C30}" destId="{203C5AB9-22D6-4A8B-A40E-78CFE8D288A3}" srcOrd="3" destOrd="0" presId="urn:microsoft.com/office/officeart/2005/8/layout/hList7"/>
    <dgm:cxn modelId="{9D6DD6A6-B445-477F-A101-6809B3C1F1AC}" type="presParOf" srcId="{AC64737B-8CC2-48E5-82DC-C19A3F0F1BC7}" destId="{DE6A9DC1-2D18-4770-BC20-94921E39EBF6}" srcOrd="1" destOrd="0" presId="urn:microsoft.com/office/officeart/2005/8/layout/hList7"/>
    <dgm:cxn modelId="{A3BEA32B-14F0-49F3-89A1-1B4A6DD19114}" type="presParOf" srcId="{AC64737B-8CC2-48E5-82DC-C19A3F0F1BC7}" destId="{6299E212-9CFB-4D48-8F69-E8217B95527D}" srcOrd="2" destOrd="0" presId="urn:microsoft.com/office/officeart/2005/8/layout/hList7"/>
    <dgm:cxn modelId="{31BC9D58-EB58-4481-983E-7C9FFAF2E43F}" type="presParOf" srcId="{6299E212-9CFB-4D48-8F69-E8217B95527D}" destId="{AC4BB326-99A4-4711-A682-A3959660496B}" srcOrd="0" destOrd="0" presId="urn:microsoft.com/office/officeart/2005/8/layout/hList7"/>
    <dgm:cxn modelId="{50E3BB21-1836-4C88-92F1-CB6BF8EDE5E5}" type="presParOf" srcId="{6299E212-9CFB-4D48-8F69-E8217B95527D}" destId="{7B28455F-C836-418D-81AD-E156887C69B3}" srcOrd="1" destOrd="0" presId="urn:microsoft.com/office/officeart/2005/8/layout/hList7"/>
    <dgm:cxn modelId="{1E5D8180-08D9-4FED-935B-76375AC2B617}" type="presParOf" srcId="{6299E212-9CFB-4D48-8F69-E8217B95527D}" destId="{9611B248-1A60-40F0-8EBA-8574AC609DDF}" srcOrd="2" destOrd="0" presId="urn:microsoft.com/office/officeart/2005/8/layout/hList7"/>
    <dgm:cxn modelId="{C8B814C8-A1FC-4527-B3D9-BE5EAADAA1CB}" type="presParOf" srcId="{6299E212-9CFB-4D48-8F69-E8217B95527D}" destId="{F02A95A7-0983-4B22-B53F-A2B04EFA6AA7}"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B12B0A-47C4-445C-A50A-580D980F343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bs-Latn-BA"/>
        </a:p>
      </dgm:t>
    </dgm:pt>
    <dgm:pt modelId="{6F222EFC-24BD-4FB5-90AD-D5578443B7B2}">
      <dgm:prSet/>
      <dgm:spPr/>
      <dgm:t>
        <a:bodyPr/>
        <a:lstStyle/>
        <a:p>
          <a:pPr rtl="0"/>
          <a:r>
            <a:rPr lang="bs-Latn-BA" smtClean="0"/>
            <a:t>Izuzetno, domaći pravosudni organ može zamolnicu za međunarodnu pravnu pomoć dostaviti direktno stranom pravosudnom organu, kad je takav način komuniciranja predviđen međunarodnim ugovorom. </a:t>
          </a:r>
          <a:endParaRPr lang="bs-Latn-BA"/>
        </a:p>
      </dgm:t>
    </dgm:pt>
    <dgm:pt modelId="{A6282DAC-F2FA-41F4-B6F9-536E183F3D95}" type="parTrans" cxnId="{A09DEC55-F9C4-4DFD-B8B5-E9E351A2B2E1}">
      <dgm:prSet/>
      <dgm:spPr/>
      <dgm:t>
        <a:bodyPr/>
        <a:lstStyle/>
        <a:p>
          <a:endParaRPr lang="bs-Latn-BA"/>
        </a:p>
      </dgm:t>
    </dgm:pt>
    <dgm:pt modelId="{7C428F65-D86B-45B2-83F6-CE4BA11C48E3}" type="sibTrans" cxnId="{A09DEC55-F9C4-4DFD-B8B5-E9E351A2B2E1}">
      <dgm:prSet/>
      <dgm:spPr/>
      <dgm:t>
        <a:bodyPr/>
        <a:lstStyle/>
        <a:p>
          <a:endParaRPr lang="bs-Latn-BA"/>
        </a:p>
      </dgm:t>
    </dgm:pt>
    <dgm:pt modelId="{EAEC50D2-89B0-4057-843C-669E11EA1124}">
      <dgm:prSet/>
      <dgm:spPr/>
      <dgm:t>
        <a:bodyPr/>
        <a:lstStyle/>
        <a:p>
          <a:pPr rtl="0"/>
          <a:r>
            <a:rPr lang="bs-Latn-BA" smtClean="0"/>
            <a:t>U hitnim slučajevima, kad je takav način komuniciranja predviđen međunarodnim ugovorom, zamolnice za međunarodnu pravnu pomoć mogu se dostavljati i primati posredstvom Međunarodne organizacije kriminalističke policije (INTERPOL). </a:t>
          </a:r>
          <a:endParaRPr lang="bs-Latn-BA"/>
        </a:p>
      </dgm:t>
    </dgm:pt>
    <dgm:pt modelId="{66D9DD11-3C8A-4F3C-89C4-BEFCCDD78AAC}" type="parTrans" cxnId="{00185E7D-26AF-430A-9F8A-660A4AA3EB20}">
      <dgm:prSet/>
      <dgm:spPr/>
      <dgm:t>
        <a:bodyPr/>
        <a:lstStyle/>
        <a:p>
          <a:endParaRPr lang="bs-Latn-BA"/>
        </a:p>
      </dgm:t>
    </dgm:pt>
    <dgm:pt modelId="{7D8D67B8-AFEF-4D58-8600-37E15F62C2D7}" type="sibTrans" cxnId="{00185E7D-26AF-430A-9F8A-660A4AA3EB20}">
      <dgm:prSet/>
      <dgm:spPr/>
      <dgm:t>
        <a:bodyPr/>
        <a:lstStyle/>
        <a:p>
          <a:endParaRPr lang="bs-Latn-BA"/>
        </a:p>
      </dgm:t>
    </dgm:pt>
    <dgm:pt modelId="{E6BB114F-CE4B-44E0-A3A7-E0A87B2DAD13}">
      <dgm:prSet/>
      <dgm:spPr/>
      <dgm:t>
        <a:bodyPr/>
        <a:lstStyle/>
        <a:p>
          <a:pPr rtl="0"/>
          <a:r>
            <a:rPr lang="bs-Latn-BA" smtClean="0"/>
            <a:t>U slučaju kada ne postoji zaključeni međunarodni ugovor, kao i kad je međunarodnim ugovorom izričito predviđen diplomatski put komunikacije, Ministarstvo pravde BiH dostavlja i prima zamolnice za međunarodnu pravnu pomoć posredstvom Ministarstva vanjskih poslova BiH. </a:t>
          </a:r>
          <a:endParaRPr lang="bs-Latn-BA"/>
        </a:p>
      </dgm:t>
    </dgm:pt>
    <dgm:pt modelId="{D810329F-EDC7-4C60-B572-1337CA4DA46C}" type="parTrans" cxnId="{29F1B737-AD5F-42A0-B2BC-505B1F61F726}">
      <dgm:prSet/>
      <dgm:spPr/>
      <dgm:t>
        <a:bodyPr/>
        <a:lstStyle/>
        <a:p>
          <a:endParaRPr lang="bs-Latn-BA"/>
        </a:p>
      </dgm:t>
    </dgm:pt>
    <dgm:pt modelId="{9C06F63A-278F-4F75-A3CB-9F797A6E6E67}" type="sibTrans" cxnId="{29F1B737-AD5F-42A0-B2BC-505B1F61F726}">
      <dgm:prSet/>
      <dgm:spPr/>
      <dgm:t>
        <a:bodyPr/>
        <a:lstStyle/>
        <a:p>
          <a:endParaRPr lang="bs-Latn-BA"/>
        </a:p>
      </dgm:t>
    </dgm:pt>
    <dgm:pt modelId="{E5C2C516-B9BC-4595-AAA2-6336200B8A46}" type="pres">
      <dgm:prSet presAssocID="{3AB12B0A-47C4-445C-A50A-580D980F3439}" presName="linear" presStyleCnt="0">
        <dgm:presLayoutVars>
          <dgm:animLvl val="lvl"/>
          <dgm:resizeHandles val="exact"/>
        </dgm:presLayoutVars>
      </dgm:prSet>
      <dgm:spPr/>
    </dgm:pt>
    <dgm:pt modelId="{82C0C47C-4FB0-403B-9BF5-5F7F3C13E8E0}" type="pres">
      <dgm:prSet presAssocID="{6F222EFC-24BD-4FB5-90AD-D5578443B7B2}" presName="parentText" presStyleLbl="node1" presStyleIdx="0" presStyleCnt="3" custScaleY="149863">
        <dgm:presLayoutVars>
          <dgm:chMax val="0"/>
          <dgm:bulletEnabled val="1"/>
        </dgm:presLayoutVars>
      </dgm:prSet>
      <dgm:spPr/>
    </dgm:pt>
    <dgm:pt modelId="{8FC92997-19BA-474E-AE20-00E292CE395B}" type="pres">
      <dgm:prSet presAssocID="{7C428F65-D86B-45B2-83F6-CE4BA11C48E3}" presName="spacer" presStyleCnt="0"/>
      <dgm:spPr/>
    </dgm:pt>
    <dgm:pt modelId="{AD95191D-25AF-40F9-A770-EC47A6A99C53}" type="pres">
      <dgm:prSet presAssocID="{EAEC50D2-89B0-4057-843C-669E11EA1124}" presName="parentText" presStyleLbl="node1" presStyleIdx="1" presStyleCnt="3">
        <dgm:presLayoutVars>
          <dgm:chMax val="0"/>
          <dgm:bulletEnabled val="1"/>
        </dgm:presLayoutVars>
      </dgm:prSet>
      <dgm:spPr/>
    </dgm:pt>
    <dgm:pt modelId="{9949F016-50BC-44AC-A01A-D0166524CA44}" type="pres">
      <dgm:prSet presAssocID="{7D8D67B8-AFEF-4D58-8600-37E15F62C2D7}" presName="spacer" presStyleCnt="0"/>
      <dgm:spPr/>
    </dgm:pt>
    <dgm:pt modelId="{F48EBF6E-D027-4D55-B20C-08016E628232}" type="pres">
      <dgm:prSet presAssocID="{E6BB114F-CE4B-44E0-A3A7-E0A87B2DAD13}" presName="parentText" presStyleLbl="node1" presStyleIdx="2" presStyleCnt="3">
        <dgm:presLayoutVars>
          <dgm:chMax val="0"/>
          <dgm:bulletEnabled val="1"/>
        </dgm:presLayoutVars>
      </dgm:prSet>
      <dgm:spPr/>
    </dgm:pt>
  </dgm:ptLst>
  <dgm:cxnLst>
    <dgm:cxn modelId="{67108F46-CB88-4098-93A9-4BA18DF7F5DF}" type="presOf" srcId="{EAEC50D2-89B0-4057-843C-669E11EA1124}" destId="{AD95191D-25AF-40F9-A770-EC47A6A99C53}" srcOrd="0" destOrd="0" presId="urn:microsoft.com/office/officeart/2005/8/layout/vList2"/>
    <dgm:cxn modelId="{29F1B737-AD5F-42A0-B2BC-505B1F61F726}" srcId="{3AB12B0A-47C4-445C-A50A-580D980F3439}" destId="{E6BB114F-CE4B-44E0-A3A7-E0A87B2DAD13}" srcOrd="2" destOrd="0" parTransId="{D810329F-EDC7-4C60-B572-1337CA4DA46C}" sibTransId="{9C06F63A-278F-4F75-A3CB-9F797A6E6E67}"/>
    <dgm:cxn modelId="{660410D5-FA05-4F31-AF2A-D51F3D67AF1C}" type="presOf" srcId="{6F222EFC-24BD-4FB5-90AD-D5578443B7B2}" destId="{82C0C47C-4FB0-403B-9BF5-5F7F3C13E8E0}" srcOrd="0" destOrd="0" presId="urn:microsoft.com/office/officeart/2005/8/layout/vList2"/>
    <dgm:cxn modelId="{00185E7D-26AF-430A-9F8A-660A4AA3EB20}" srcId="{3AB12B0A-47C4-445C-A50A-580D980F3439}" destId="{EAEC50D2-89B0-4057-843C-669E11EA1124}" srcOrd="1" destOrd="0" parTransId="{66D9DD11-3C8A-4F3C-89C4-BEFCCDD78AAC}" sibTransId="{7D8D67B8-AFEF-4D58-8600-37E15F62C2D7}"/>
    <dgm:cxn modelId="{290AF2DC-198A-4BBE-8D34-F4031E50CA6D}" type="presOf" srcId="{E6BB114F-CE4B-44E0-A3A7-E0A87B2DAD13}" destId="{F48EBF6E-D027-4D55-B20C-08016E628232}" srcOrd="0" destOrd="0" presId="urn:microsoft.com/office/officeart/2005/8/layout/vList2"/>
    <dgm:cxn modelId="{0259F63A-AAE1-4149-962D-FC82E25A739B}" type="presOf" srcId="{3AB12B0A-47C4-445C-A50A-580D980F3439}" destId="{E5C2C516-B9BC-4595-AAA2-6336200B8A46}" srcOrd="0" destOrd="0" presId="urn:microsoft.com/office/officeart/2005/8/layout/vList2"/>
    <dgm:cxn modelId="{A09DEC55-F9C4-4DFD-B8B5-E9E351A2B2E1}" srcId="{3AB12B0A-47C4-445C-A50A-580D980F3439}" destId="{6F222EFC-24BD-4FB5-90AD-D5578443B7B2}" srcOrd="0" destOrd="0" parTransId="{A6282DAC-F2FA-41F4-B6F9-536E183F3D95}" sibTransId="{7C428F65-D86B-45B2-83F6-CE4BA11C48E3}"/>
    <dgm:cxn modelId="{369D0A3E-64BB-4095-89D1-2861598D8C27}" type="presParOf" srcId="{E5C2C516-B9BC-4595-AAA2-6336200B8A46}" destId="{82C0C47C-4FB0-403B-9BF5-5F7F3C13E8E0}" srcOrd="0" destOrd="0" presId="urn:microsoft.com/office/officeart/2005/8/layout/vList2"/>
    <dgm:cxn modelId="{B0EE012B-5DAB-4749-A751-076EF067BD43}" type="presParOf" srcId="{E5C2C516-B9BC-4595-AAA2-6336200B8A46}" destId="{8FC92997-19BA-474E-AE20-00E292CE395B}" srcOrd="1" destOrd="0" presId="urn:microsoft.com/office/officeart/2005/8/layout/vList2"/>
    <dgm:cxn modelId="{A8D04598-4920-4B5B-91F4-6FA82868B724}" type="presParOf" srcId="{E5C2C516-B9BC-4595-AAA2-6336200B8A46}" destId="{AD95191D-25AF-40F9-A770-EC47A6A99C53}" srcOrd="2" destOrd="0" presId="urn:microsoft.com/office/officeart/2005/8/layout/vList2"/>
    <dgm:cxn modelId="{4F57F848-DE8B-467E-A438-BEA7F99CD48B}" type="presParOf" srcId="{E5C2C516-B9BC-4595-AAA2-6336200B8A46}" destId="{9949F016-50BC-44AC-A01A-D0166524CA44}" srcOrd="3" destOrd="0" presId="urn:microsoft.com/office/officeart/2005/8/layout/vList2"/>
    <dgm:cxn modelId="{DBEBBFEE-AD3D-43E0-8B25-200C7B938945}" type="presParOf" srcId="{E5C2C516-B9BC-4595-AAA2-6336200B8A46}" destId="{F48EBF6E-D027-4D55-B20C-08016E62823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06E20-12C9-43EC-B147-C58DE444CF8D}">
      <dsp:nvSpPr>
        <dsp:cNvPr id="0" name=""/>
        <dsp:cNvSpPr/>
      </dsp:nvSpPr>
      <dsp:spPr>
        <a:xfrm>
          <a:off x="4518" y="0"/>
          <a:ext cx="5175646" cy="43513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bs-Latn-BA" sz="2000" kern="1200" smtClean="0"/>
            <a:t>Prema opštem shvatanju, međunarodna krivičnopravna pomoć se označava kao aktivna pravna pomoć (pružanje pravne pomoći) i pasivna pravna pomoć (traženje pravne pomoći). </a:t>
          </a:r>
          <a:endParaRPr lang="bs-Latn-BA" sz="2000" kern="1200"/>
        </a:p>
      </dsp:txBody>
      <dsp:txXfrm>
        <a:off x="4518" y="1740535"/>
        <a:ext cx="5175646" cy="1740535"/>
      </dsp:txXfrm>
    </dsp:sp>
    <dsp:sp modelId="{203C5AB9-22D6-4A8B-A40E-78CFE8D288A3}">
      <dsp:nvSpPr>
        <dsp:cNvPr id="0" name=""/>
        <dsp:cNvSpPr/>
      </dsp:nvSpPr>
      <dsp:spPr>
        <a:xfrm>
          <a:off x="1867844" y="261080"/>
          <a:ext cx="1448995" cy="1448995"/>
        </a:xfrm>
        <a:prstGeom prst="ellipse">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4BB326-99A4-4711-A682-A3959660496B}">
      <dsp:nvSpPr>
        <dsp:cNvPr id="0" name=""/>
        <dsp:cNvSpPr/>
      </dsp:nvSpPr>
      <dsp:spPr>
        <a:xfrm>
          <a:off x="5335434" y="0"/>
          <a:ext cx="5175646" cy="4351338"/>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bs-Latn-BA" sz="2000" kern="1200" smtClean="0"/>
            <a:t>S obzirom da se međunarodna krivičnopravna pomoć odvija ili po međunarodnim ugovorima ili prema unutrašnjim pravnim normama, radnje aktivne i pasivne pravne pomoći se realizuju na osnovu zamolnice ili molbe. </a:t>
          </a:r>
          <a:endParaRPr lang="bs-Latn-BA" sz="2000" kern="1200"/>
        </a:p>
      </dsp:txBody>
      <dsp:txXfrm>
        <a:off x="5335434" y="1740535"/>
        <a:ext cx="5175646" cy="1740535"/>
      </dsp:txXfrm>
    </dsp:sp>
    <dsp:sp modelId="{F02A95A7-0983-4B22-B53F-A2B04EFA6AA7}">
      <dsp:nvSpPr>
        <dsp:cNvPr id="0" name=""/>
        <dsp:cNvSpPr/>
      </dsp:nvSpPr>
      <dsp:spPr>
        <a:xfrm>
          <a:off x="7198760" y="261080"/>
          <a:ext cx="1448995" cy="1448995"/>
        </a:xfrm>
        <a:prstGeom prst="ellipse">
          <a:avLst/>
        </a:prstGeom>
        <a:solidFill>
          <a:schemeClr val="accent5">
            <a:tint val="50000"/>
            <a:hueOff val="-7388970"/>
            <a:satOff val="-12997"/>
            <a:lumOff val="-16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24E79E-507B-468B-B0DA-D79BA4384A49}">
      <dsp:nvSpPr>
        <dsp:cNvPr id="0" name=""/>
        <dsp:cNvSpPr/>
      </dsp:nvSpPr>
      <dsp:spPr>
        <a:xfrm>
          <a:off x="420623" y="3481070"/>
          <a:ext cx="9674352" cy="652700"/>
        </a:xfrm>
        <a:prstGeom prst="leftRightArrow">
          <a:avLst/>
        </a:prstGeom>
        <a:solidFill>
          <a:schemeClr val="accent5">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0C47C-4FB0-403B-9BF5-5F7F3C13E8E0}">
      <dsp:nvSpPr>
        <dsp:cNvPr id="0" name=""/>
        <dsp:cNvSpPr/>
      </dsp:nvSpPr>
      <dsp:spPr>
        <a:xfrm>
          <a:off x="0" y="194172"/>
          <a:ext cx="10515600" cy="164819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bs-Latn-BA" sz="2000" kern="1200" smtClean="0"/>
            <a:t>Izuzetno, domaći pravosudni organ može zamolnicu za međunarodnu pravnu pomoć dostaviti direktno stranom pravosudnom organu, kad je takav način komuniciranja predviđen međunarodnim ugovorom. </a:t>
          </a:r>
          <a:endParaRPr lang="bs-Latn-BA" sz="2000" kern="1200"/>
        </a:p>
      </dsp:txBody>
      <dsp:txXfrm>
        <a:off x="80458" y="274630"/>
        <a:ext cx="10354684" cy="1487277"/>
      </dsp:txXfrm>
    </dsp:sp>
    <dsp:sp modelId="{AD95191D-25AF-40F9-A770-EC47A6A99C53}">
      <dsp:nvSpPr>
        <dsp:cNvPr id="0" name=""/>
        <dsp:cNvSpPr/>
      </dsp:nvSpPr>
      <dsp:spPr>
        <a:xfrm>
          <a:off x="0" y="1899965"/>
          <a:ext cx="10515600" cy="1099800"/>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bs-Latn-BA" sz="2000" kern="1200" smtClean="0"/>
            <a:t>U hitnim slučajevima, kad je takav način komuniciranja predviđen međunarodnim ugovorom, zamolnice za međunarodnu pravnu pomoć mogu se dostavljati i primati posredstvom Međunarodne organizacije kriminalističke policije (INTERPOL). </a:t>
          </a:r>
          <a:endParaRPr lang="bs-Latn-BA" sz="2000" kern="1200"/>
        </a:p>
      </dsp:txBody>
      <dsp:txXfrm>
        <a:off x="53688" y="1953653"/>
        <a:ext cx="10408224" cy="992424"/>
      </dsp:txXfrm>
    </dsp:sp>
    <dsp:sp modelId="{F48EBF6E-D027-4D55-B20C-08016E628232}">
      <dsp:nvSpPr>
        <dsp:cNvPr id="0" name=""/>
        <dsp:cNvSpPr/>
      </dsp:nvSpPr>
      <dsp:spPr>
        <a:xfrm>
          <a:off x="0" y="3057365"/>
          <a:ext cx="10515600" cy="109980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bs-Latn-BA" sz="2000" kern="1200" smtClean="0"/>
            <a:t>U slučaju kada ne postoji zaključeni međunarodni ugovor, kao i kad je međunarodnim ugovorom izričito predviđen diplomatski put komunikacije, Ministarstvo pravde BiH dostavlja i prima zamolnice za međunarodnu pravnu pomoć posredstvom Ministarstva vanjskih poslova BiH. </a:t>
          </a:r>
          <a:endParaRPr lang="bs-Latn-BA" sz="2000" kern="1200"/>
        </a:p>
      </dsp:txBody>
      <dsp:txXfrm>
        <a:off x="53688" y="3111053"/>
        <a:ext cx="10408224" cy="992424"/>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107127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6946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88044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362652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305845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666514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4262198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1551163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3813125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287797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041A8-C77F-41A8-B7A1-390744AFC694}" type="datetimeFigureOut">
              <a:rPr lang="bs-Latn-BA" smtClean="0"/>
              <a:t>1.6.2020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38EC8C28-E7C2-4B8C-BCE4-40475476EB3E}" type="slidenum">
              <a:rPr lang="bs-Latn-BA" smtClean="0"/>
              <a:t>‹#›</a:t>
            </a:fld>
            <a:endParaRPr lang="bs-Latn-BA"/>
          </a:p>
        </p:txBody>
      </p:sp>
    </p:spTree>
    <p:extLst>
      <p:ext uri="{BB962C8B-B14F-4D97-AF65-F5344CB8AC3E}">
        <p14:creationId xmlns:p14="http://schemas.microsoft.com/office/powerpoint/2010/main" val="3542360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041A8-C77F-41A8-B7A1-390744AFC694}" type="datetimeFigureOut">
              <a:rPr lang="bs-Latn-BA" smtClean="0"/>
              <a:t>1.6.2020</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C8C28-E7C2-4B8C-BCE4-40475476EB3E}" type="slidenum">
              <a:rPr lang="bs-Latn-BA" smtClean="0"/>
              <a:t>‹#›</a:t>
            </a:fld>
            <a:endParaRPr lang="bs-Latn-BA"/>
          </a:p>
        </p:txBody>
      </p:sp>
    </p:spTree>
    <p:extLst>
      <p:ext uri="{BB962C8B-B14F-4D97-AF65-F5344CB8AC3E}">
        <p14:creationId xmlns:p14="http://schemas.microsoft.com/office/powerpoint/2010/main" val="176067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smtClean="0"/>
              <a:t>Postupak za pružanje međunarodne krivičnopravne pomoći</a:t>
            </a:r>
            <a:endParaRPr lang="bs-Latn-BA" dirty="0"/>
          </a:p>
        </p:txBody>
      </p:sp>
      <p:sp>
        <p:nvSpPr>
          <p:cNvPr id="3" name="Subtitle 2"/>
          <p:cNvSpPr>
            <a:spLocks noGrp="1"/>
          </p:cNvSpPr>
          <p:nvPr>
            <p:ph type="subTitle" idx="1"/>
          </p:nvPr>
        </p:nvSpPr>
        <p:spPr/>
        <p:txBody>
          <a:bodyPr/>
          <a:lstStyle/>
          <a:p>
            <a:r>
              <a:rPr lang="bs-Latn-BA" dirty="0" smtClean="0"/>
              <a:t>Datum </a:t>
            </a:r>
            <a:r>
              <a:rPr lang="bs-Latn-BA" dirty="0" err="1" smtClean="0"/>
              <a:t>on-line</a:t>
            </a:r>
            <a:r>
              <a:rPr lang="bs-Latn-BA" dirty="0" smtClean="0"/>
              <a:t> nastave</a:t>
            </a:r>
            <a:r>
              <a:rPr lang="bs-Latn-BA" smtClean="0"/>
              <a:t>: 29. </a:t>
            </a:r>
            <a:r>
              <a:rPr lang="bs-Latn-BA" dirty="0" smtClean="0"/>
              <a:t>5. 20.</a:t>
            </a:r>
            <a:endParaRPr lang="bs-Latn-BA" dirty="0"/>
          </a:p>
        </p:txBody>
      </p:sp>
    </p:spTree>
    <p:extLst>
      <p:ext uri="{BB962C8B-B14F-4D97-AF65-F5344CB8AC3E}">
        <p14:creationId xmlns:p14="http://schemas.microsoft.com/office/powerpoint/2010/main" val="2671945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Priznanje i izvršenje stranih sudskih odluka</a:t>
            </a:r>
            <a:endParaRPr lang="bs-Latn-BA" dirty="0"/>
          </a:p>
        </p:txBody>
      </p:sp>
      <p:sp>
        <p:nvSpPr>
          <p:cNvPr id="3" name="Content Placeholder 2"/>
          <p:cNvSpPr>
            <a:spLocks noGrp="1"/>
          </p:cNvSpPr>
          <p:nvPr>
            <p:ph idx="1"/>
          </p:nvPr>
        </p:nvSpPr>
        <p:spPr/>
        <p:txBody>
          <a:bodyPr/>
          <a:lstStyle/>
          <a:p>
            <a:r>
              <a:rPr lang="bs-Latn-BA" dirty="0"/>
              <a:t>Izvršenje strane krivične presude predstavlja vrlo složen oblik međunarodne </a:t>
            </a:r>
            <a:r>
              <a:rPr lang="bs-Latn-BA" dirty="0" err="1"/>
              <a:t>krivičnopravne</a:t>
            </a:r>
            <a:r>
              <a:rPr lang="bs-Latn-BA" dirty="0"/>
              <a:t> pomoći, u okviru kojeg se u zamoljenoj državi, a nakon provedenog postupka, izvršava presuda i njome izrečena sankcija, koja je donesena, odnosno izrečena u državi moliteljici. </a:t>
            </a:r>
            <a:endParaRPr lang="bs-Latn-BA" dirty="0" smtClean="0"/>
          </a:p>
          <a:p>
            <a:r>
              <a:rPr lang="bs-Latn-BA" dirty="0"/>
              <a:t>Prema našem pravu, domaći sud postupit će po molbi države izricanja kazne za izvršenje sudske presude u krivičnim stvarima samo ako je to predviđeno međunarodnim ugovorom i izvršit će </a:t>
            </a:r>
            <a:r>
              <a:rPr lang="bs-Latn-BA" dirty="0" err="1"/>
              <a:t>pravosnažnu</a:t>
            </a:r>
            <a:r>
              <a:rPr lang="bs-Latn-BA" dirty="0"/>
              <a:t> presudu u odnosu na sankciju koju je izrekao strani sud, na način da presudom izrekne sankciju prema krivičnom zakonodavstvu BiH.</a:t>
            </a:r>
            <a:endParaRPr lang="bs-Latn-BA" dirty="0"/>
          </a:p>
        </p:txBody>
      </p:sp>
    </p:spTree>
    <p:extLst>
      <p:ext uri="{BB962C8B-B14F-4D97-AF65-F5344CB8AC3E}">
        <p14:creationId xmlns:p14="http://schemas.microsoft.com/office/powerpoint/2010/main" val="2283550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dirty="0"/>
              <a:t>Ako drukčije nije određeno međunarodnim ugovorom, strana sudska presuda u krivičnim stvarima bit će izvršena samo ako su ispunjeni sljedeći </a:t>
            </a:r>
            <a:r>
              <a:rPr lang="hr-HR" sz="3600" dirty="0" smtClean="0"/>
              <a:t>uslovi </a:t>
            </a:r>
            <a:r>
              <a:rPr lang="hr-HR" sz="3200" dirty="0"/>
              <a:t>(čl. 62. st. 1. </a:t>
            </a:r>
            <a:r>
              <a:rPr lang="hr-HR" sz="3200" dirty="0" smtClean="0"/>
              <a:t>ZMPPKS)</a:t>
            </a:r>
            <a:r>
              <a:rPr lang="hr-HR" sz="3600" dirty="0" smtClean="0"/>
              <a:t>: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pPr marL="0" indent="0">
              <a:buNone/>
            </a:pPr>
            <a:r>
              <a:rPr lang="hr-HR" dirty="0" smtClean="0"/>
              <a:t>ako </a:t>
            </a:r>
            <a:r>
              <a:rPr lang="hr-HR" dirty="0"/>
              <a:t>je presuda pravosnažna i ako ju je izrekao nadležni pravosudni organ države izricanja kazne; </a:t>
            </a:r>
            <a:endParaRPr lang="bs-Latn-BA" dirty="0"/>
          </a:p>
          <a:p>
            <a:pPr marL="0" indent="0">
              <a:buNone/>
            </a:pPr>
            <a:r>
              <a:rPr lang="hr-HR" dirty="0" smtClean="0"/>
              <a:t>ako </a:t>
            </a:r>
            <a:r>
              <a:rPr lang="hr-HR" dirty="0"/>
              <a:t>je krivično djelo predviđeno kao krivično djelo i po zakonima BiH; </a:t>
            </a:r>
            <a:endParaRPr lang="bs-Latn-BA" dirty="0"/>
          </a:p>
          <a:p>
            <a:pPr marL="0" indent="0">
              <a:buNone/>
            </a:pPr>
            <a:r>
              <a:rPr lang="hr-HR" dirty="0" smtClean="0"/>
              <a:t>ako </a:t>
            </a:r>
            <a:r>
              <a:rPr lang="hr-HR" dirty="0"/>
              <a:t>u vrijeme podnošenja molbe osuđena osoba treba izdržati još najmanje šest mjeseci od izrečene kazne zatvora; </a:t>
            </a:r>
            <a:endParaRPr lang="bs-Latn-BA" dirty="0"/>
          </a:p>
          <a:p>
            <a:pPr marL="0" indent="0">
              <a:buNone/>
            </a:pPr>
            <a:r>
              <a:rPr lang="hr-HR" dirty="0" smtClean="0"/>
              <a:t>ako </a:t>
            </a:r>
            <a:r>
              <a:rPr lang="hr-HR" dirty="0"/>
              <a:t>osuđena osoba da saglasnost za izvršenje; </a:t>
            </a:r>
            <a:endParaRPr lang="bs-Latn-BA" dirty="0"/>
          </a:p>
          <a:p>
            <a:pPr marL="0" indent="0">
              <a:buNone/>
            </a:pPr>
            <a:r>
              <a:rPr lang="hr-HR" dirty="0" smtClean="0"/>
              <a:t>da </a:t>
            </a:r>
            <a:r>
              <a:rPr lang="hr-HR" dirty="0"/>
              <a:t>osoba za koju se traži izvršenje strane sudske presude u krivičnim stvarima nije već osuđena za to krivično djelo u BiH ili se za to djelo u BiH vodi krivični postupak ili je u BiH oslobođena od optužbe i</a:t>
            </a:r>
            <a:endParaRPr lang="bs-Latn-BA" dirty="0"/>
          </a:p>
          <a:p>
            <a:pPr marL="0" indent="0">
              <a:buNone/>
            </a:pPr>
            <a:r>
              <a:rPr lang="hr-HR" dirty="0" smtClean="0"/>
              <a:t>da </a:t>
            </a:r>
            <a:r>
              <a:rPr lang="hr-HR" dirty="0"/>
              <a:t>izvršenje krivične sankcije nije zastarjelo prema zakonima države izricanja kazne i </a:t>
            </a:r>
            <a:r>
              <a:rPr lang="hr-HR" dirty="0" smtClean="0"/>
              <a:t>BiH. </a:t>
            </a:r>
            <a:endParaRPr lang="bs-Latn-BA" dirty="0"/>
          </a:p>
          <a:p>
            <a:endParaRPr lang="bs-Latn-BA" dirty="0"/>
          </a:p>
        </p:txBody>
      </p:sp>
    </p:spTree>
    <p:extLst>
      <p:ext uri="{BB962C8B-B14F-4D97-AF65-F5344CB8AC3E}">
        <p14:creationId xmlns:p14="http://schemas.microsoft.com/office/powerpoint/2010/main" val="1831903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Strana sudska presuda u krivičnim stvarima </a:t>
            </a:r>
            <a:r>
              <a:rPr lang="hr-HR" dirty="0">
                <a:solidFill>
                  <a:srgbClr val="FF0000"/>
                </a:solidFill>
              </a:rPr>
              <a:t>neće biti </a:t>
            </a:r>
            <a:r>
              <a:rPr lang="hr-HR" dirty="0" smtClean="0">
                <a:solidFill>
                  <a:srgbClr val="FF0000"/>
                </a:solidFill>
              </a:rPr>
              <a:t>izvršena </a:t>
            </a:r>
            <a:r>
              <a:rPr lang="hr-HR" dirty="0" smtClean="0"/>
              <a:t>(čl</a:t>
            </a:r>
            <a:r>
              <a:rPr lang="hr-HR" dirty="0"/>
              <a:t>. 62. st. 1. </a:t>
            </a:r>
            <a:r>
              <a:rPr lang="hr-HR" dirty="0" smtClean="0"/>
              <a:t>ZMPPKS): </a:t>
            </a:r>
            <a:r>
              <a:rPr lang="bs-Latn-BA" dirty="0"/>
              <a:t/>
            </a:r>
            <a:br>
              <a:rPr lang="bs-Latn-BA" dirty="0"/>
            </a:br>
            <a:endParaRPr lang="bs-Latn-BA" dirty="0"/>
          </a:p>
        </p:txBody>
      </p:sp>
      <p:sp>
        <p:nvSpPr>
          <p:cNvPr id="3" name="Content Placeholder 2"/>
          <p:cNvSpPr>
            <a:spLocks noGrp="1"/>
          </p:cNvSpPr>
          <p:nvPr>
            <p:ph idx="1"/>
          </p:nvPr>
        </p:nvSpPr>
        <p:spPr/>
        <p:txBody>
          <a:bodyPr>
            <a:normAutofit/>
          </a:bodyPr>
          <a:lstStyle/>
          <a:p>
            <a:pPr marL="0" indent="0">
              <a:buNone/>
            </a:pPr>
            <a:r>
              <a:rPr lang="hr-HR" dirty="0" smtClean="0"/>
              <a:t>ako </a:t>
            </a:r>
            <a:r>
              <a:rPr lang="hr-HR" dirty="0"/>
              <a:t>bi izvršenje bilo u suprotnosti s principima pravnog poretka BiH ili obavezama koje je BiH preuzela zaključivanjem međunarodnog ugovora i </a:t>
            </a:r>
            <a:endParaRPr lang="bs-Latn-BA" dirty="0"/>
          </a:p>
          <a:p>
            <a:pPr marL="0" indent="0">
              <a:buNone/>
            </a:pPr>
            <a:r>
              <a:rPr lang="hr-HR" dirty="0" smtClean="0"/>
              <a:t>ako </a:t>
            </a:r>
            <a:r>
              <a:rPr lang="hr-HR" dirty="0"/>
              <a:t>je krivično djelo za koje se traži izvršenje, prema mišljenju organa u BiH koji donose odluku po molbi, djelo političke ili vojne </a:t>
            </a:r>
            <a:r>
              <a:rPr lang="hr-HR" dirty="0" smtClean="0"/>
              <a:t>prirode. </a:t>
            </a:r>
          </a:p>
          <a:p>
            <a:pPr marL="0" indent="0">
              <a:buNone/>
            </a:pPr>
            <a:endParaRPr lang="bs-Latn-BA" dirty="0"/>
          </a:p>
        </p:txBody>
      </p:sp>
    </p:spTree>
    <p:extLst>
      <p:ext uri="{BB962C8B-B14F-4D97-AF65-F5344CB8AC3E}">
        <p14:creationId xmlns:p14="http://schemas.microsoft.com/office/powerpoint/2010/main" val="863951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hr-HR" dirty="0"/>
              <a:t>Stvarna i mjesna nadležnost suda u BiH za vođenje postupka po molbi za priznanje i izvršenje strane sudske presude u krivičnim stvarima određuje se na isti način kao i za vođenje krivičnog postupka u konkretnom predmetu, kada bi taj postupak bio vođen u BiH. </a:t>
            </a:r>
            <a:endParaRPr lang="hr-HR" dirty="0" smtClean="0"/>
          </a:p>
          <a:p>
            <a:endParaRPr lang="hr-HR" dirty="0"/>
          </a:p>
          <a:p>
            <a:endParaRPr lang="hr-HR" dirty="0" smtClean="0"/>
          </a:p>
          <a:p>
            <a:r>
              <a:rPr lang="bs-Latn-BA" dirty="0" smtClean="0">
                <a:solidFill>
                  <a:srgbClr val="FF0000"/>
                </a:solidFill>
              </a:rPr>
              <a:t>Proučiti specifičnosti ovog postupka!</a:t>
            </a:r>
            <a:endParaRPr lang="bs-Latn-BA" dirty="0">
              <a:solidFill>
                <a:srgbClr val="FF0000"/>
              </a:solidFill>
            </a:endParaRPr>
          </a:p>
        </p:txBody>
      </p:sp>
    </p:spTree>
    <p:extLst>
      <p:ext uri="{BB962C8B-B14F-4D97-AF65-F5344CB8AC3E}">
        <p14:creationId xmlns:p14="http://schemas.microsoft.com/office/powerpoint/2010/main" val="1721405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Ustupanje krivičnog gonjenja stranoj državi i preuzimanje krivičnog gonjenja od strane države </a:t>
            </a:r>
            <a:endParaRPr lang="bs-Latn-BA" dirty="0"/>
          </a:p>
        </p:txBody>
      </p:sp>
      <p:sp>
        <p:nvSpPr>
          <p:cNvPr id="3" name="Content Placeholder 2"/>
          <p:cNvSpPr>
            <a:spLocks noGrp="1"/>
          </p:cNvSpPr>
          <p:nvPr>
            <p:ph idx="1"/>
          </p:nvPr>
        </p:nvSpPr>
        <p:spPr/>
        <p:txBody>
          <a:bodyPr>
            <a:normAutofit fontScale="92500" lnSpcReduction="20000"/>
          </a:bodyPr>
          <a:lstStyle/>
          <a:p>
            <a:pPr marL="0" indent="0">
              <a:buNone/>
            </a:pPr>
            <a:r>
              <a:rPr lang="hr-HR" dirty="0"/>
              <a:t>Prema ZMPPKS, ustupanje krivičnog gonjenja stranoj državi moguće je pod sljedećim uslovima: </a:t>
            </a:r>
            <a:endParaRPr lang="bs-Latn-BA" dirty="0"/>
          </a:p>
          <a:p>
            <a:pPr marL="0" indent="0">
              <a:buNone/>
            </a:pPr>
            <a:r>
              <a:rPr lang="hr-HR" dirty="0" smtClean="0"/>
              <a:t>da </a:t>
            </a:r>
            <a:r>
              <a:rPr lang="hr-HR" dirty="0"/>
              <a:t>je stranac koji ima prebivalište u stranoj državi izvršio krivično djelo na teritoriji BiH,</a:t>
            </a:r>
            <a:endParaRPr lang="bs-Latn-BA" dirty="0"/>
          </a:p>
          <a:p>
            <a:pPr marL="0" indent="0">
              <a:buNone/>
            </a:pPr>
            <a:r>
              <a:rPr lang="hr-HR" dirty="0" smtClean="0"/>
              <a:t>da </a:t>
            </a:r>
            <a:r>
              <a:rPr lang="hr-HR" dirty="0"/>
              <a:t>se strana država ne protivi ustupanju krivičnih spisa radi krivičnog gonjenja i suđenja,</a:t>
            </a:r>
            <a:endParaRPr lang="bs-Latn-BA" dirty="0"/>
          </a:p>
          <a:p>
            <a:pPr marL="0" indent="0">
              <a:buNone/>
            </a:pPr>
            <a:r>
              <a:rPr lang="hr-HR" dirty="0" smtClean="0"/>
              <a:t>da </a:t>
            </a:r>
            <a:r>
              <a:rPr lang="hr-HR" dirty="0"/>
              <a:t>se stranac na taj način ne može izložiti nepravednom postupku, nehumanom i ponižavajućem postupanju ili </a:t>
            </a:r>
            <a:r>
              <a:rPr lang="hr-HR" dirty="0" smtClean="0"/>
              <a:t>kažnjavanju.</a:t>
            </a:r>
          </a:p>
          <a:p>
            <a:pPr marL="0" indent="0">
              <a:buNone/>
            </a:pPr>
            <a:endParaRPr lang="bs-Latn-BA" dirty="0"/>
          </a:p>
          <a:p>
            <a:r>
              <a:rPr lang="hr-HR" dirty="0">
                <a:solidFill>
                  <a:srgbClr val="FF0000"/>
                </a:solidFill>
              </a:rPr>
              <a:t>          Ustupanje nije dopušteno prije nego što se sasluša oštećeni koji može postaviti imovinskopravni zahtjev, te će taj zahtjev, nakon odluke o ustupanju, zajedno sa spisima predmeta biti dostavljen organu koji odlučuje o preuzimanju krivičnog gonjenja.</a:t>
            </a:r>
            <a:endParaRPr lang="bs-Latn-BA" dirty="0">
              <a:solidFill>
                <a:srgbClr val="FF0000"/>
              </a:solidFill>
            </a:endParaRPr>
          </a:p>
          <a:p>
            <a:endParaRPr lang="bs-Latn-BA" dirty="0"/>
          </a:p>
        </p:txBody>
      </p:sp>
    </p:spTree>
    <p:extLst>
      <p:ext uri="{BB962C8B-B14F-4D97-AF65-F5344CB8AC3E}">
        <p14:creationId xmlns:p14="http://schemas.microsoft.com/office/powerpoint/2010/main" val="3205745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Proučiti:</a:t>
            </a:r>
            <a:endParaRPr lang="bs-Latn-BA" dirty="0"/>
          </a:p>
        </p:txBody>
      </p:sp>
      <p:sp>
        <p:nvSpPr>
          <p:cNvPr id="3" name="Content Placeholder 2"/>
          <p:cNvSpPr>
            <a:spLocks noGrp="1"/>
          </p:cNvSpPr>
          <p:nvPr>
            <p:ph idx="1"/>
          </p:nvPr>
        </p:nvSpPr>
        <p:spPr/>
        <p:txBody>
          <a:bodyPr/>
          <a:lstStyle/>
          <a:p>
            <a:r>
              <a:rPr lang="bs-Latn-BA" dirty="0" smtClean="0"/>
              <a:t>Opšte karakteristike ovog oblika međunarodne </a:t>
            </a:r>
            <a:r>
              <a:rPr lang="bs-Latn-BA" dirty="0" err="1" smtClean="0"/>
              <a:t>krivičnopravne</a:t>
            </a:r>
            <a:r>
              <a:rPr lang="bs-Latn-BA" dirty="0" smtClean="0"/>
              <a:t> pomoći.</a:t>
            </a:r>
          </a:p>
          <a:p>
            <a:r>
              <a:rPr lang="bs-Latn-BA" dirty="0" smtClean="0"/>
              <a:t>Postupak unutar BiH.</a:t>
            </a:r>
          </a:p>
          <a:p>
            <a:r>
              <a:rPr lang="bs-Latn-BA" dirty="0" smtClean="0"/>
              <a:t>Nadležnost za donošenje odluke o ustupanju.</a:t>
            </a:r>
            <a:endParaRPr lang="bs-Latn-BA" dirty="0"/>
          </a:p>
        </p:txBody>
      </p:sp>
    </p:spTree>
    <p:extLst>
      <p:ext uri="{BB962C8B-B14F-4D97-AF65-F5344CB8AC3E}">
        <p14:creationId xmlns:p14="http://schemas.microsoft.com/office/powerpoint/2010/main" val="1052926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Ekstradicija</a:t>
            </a:r>
            <a:endParaRPr lang="bs-Latn-BA" dirty="0"/>
          </a:p>
        </p:txBody>
      </p:sp>
      <p:sp>
        <p:nvSpPr>
          <p:cNvPr id="3" name="Content Placeholder 2"/>
          <p:cNvSpPr>
            <a:spLocks noGrp="1"/>
          </p:cNvSpPr>
          <p:nvPr>
            <p:ph idx="1"/>
          </p:nvPr>
        </p:nvSpPr>
        <p:spPr/>
        <p:txBody>
          <a:bodyPr>
            <a:normAutofit fontScale="92500" lnSpcReduction="10000"/>
          </a:bodyPr>
          <a:lstStyle/>
          <a:p>
            <a:r>
              <a:rPr lang="hr-HR" dirty="0"/>
              <a:t>Ekstradicijom se stranac ili osoba bez državljanstva, na temelju sudskog postupka, izručuje stranoj državi, da bi se u toj državi vodio krivični postupak ili izvršila krivična sankcija. </a:t>
            </a:r>
            <a:endParaRPr lang="hr-HR" dirty="0" smtClean="0"/>
          </a:p>
          <a:p>
            <a:r>
              <a:rPr lang="hr-HR" dirty="0" smtClean="0">
                <a:solidFill>
                  <a:srgbClr val="FF0000"/>
                </a:solidFill>
              </a:rPr>
              <a:t>Osnovna </a:t>
            </a:r>
            <a:r>
              <a:rPr lang="hr-HR" dirty="0">
                <a:solidFill>
                  <a:srgbClr val="FF0000"/>
                </a:solidFill>
              </a:rPr>
              <a:t>načela </a:t>
            </a:r>
            <a:r>
              <a:rPr lang="hr-HR" dirty="0"/>
              <a:t>koja se odnose na izručenje su: – načelo reciprociteta, koje znači da zamoljena država svoju pozitivnu odluku o izručenju uslovljava s identičnom odlukom države moliteljice u sličnom budućem primjeru, – načelo identiteta norme ili obostrane kažnjivosti (o kojem je već bilo riječi), – načelo specijaliteta, znači da država moliteljica može krivično goniti ili kazniti izručenu osobu samo za ona krivična djela koja su bila izvršena prije podnošenja zahtjeva za izručenje i – načelo ekstradibilnosti, koje znači da je ekstradicija moguća samo u pogledu onih krivičnih djela koja su kao takva bila unaprijed određena međunarodnim ugovorom ili unutrašnjim pravom. </a:t>
            </a:r>
            <a:endParaRPr lang="bs-Latn-BA" dirty="0"/>
          </a:p>
          <a:p>
            <a:pPr marL="0" indent="0">
              <a:buNone/>
            </a:pPr>
            <a:endParaRPr lang="bs-Latn-BA" dirty="0"/>
          </a:p>
        </p:txBody>
      </p:sp>
    </p:spTree>
    <p:extLst>
      <p:ext uri="{BB962C8B-B14F-4D97-AF65-F5344CB8AC3E}">
        <p14:creationId xmlns:p14="http://schemas.microsoft.com/office/powerpoint/2010/main" val="1744074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dirty="0"/>
              <a:t>Prema članu 34. ZMPPKS </a:t>
            </a:r>
            <a:r>
              <a:rPr lang="bs-Latn-BA" dirty="0" smtClean="0"/>
              <a:t>određene su pretpostavke za izručenje (u studiranju potrebno je sagledati te taksativno navedene pretpostavke)</a:t>
            </a:r>
          </a:p>
          <a:p>
            <a:r>
              <a:rPr lang="bs-Latn-BA" dirty="0" smtClean="0"/>
              <a:t>Primjera radi navodim prve tri (opšte poznate):</a:t>
            </a:r>
          </a:p>
          <a:p>
            <a:r>
              <a:rPr lang="hr-HR" dirty="0"/>
              <a:t>da osoba čije se izručenje traži nije državljanin BiH,</a:t>
            </a:r>
            <a:endParaRPr lang="bs-Latn-BA" dirty="0"/>
          </a:p>
          <a:p>
            <a:r>
              <a:rPr lang="hr-HR" dirty="0" smtClean="0"/>
              <a:t>da </a:t>
            </a:r>
            <a:r>
              <a:rPr lang="hr-HR" dirty="0"/>
              <a:t>osoba čije se izručenje traži ne uživa pravo azila u BiH, odnosno da u momentu podnošenja molbe za izručenje nije podnijela zahtjev za azil,</a:t>
            </a:r>
            <a:endParaRPr lang="bs-Latn-BA" dirty="0"/>
          </a:p>
          <a:p>
            <a:r>
              <a:rPr lang="bs-Latn-BA" dirty="0" smtClean="0"/>
              <a:t>da </a:t>
            </a:r>
            <a:r>
              <a:rPr lang="bs-Latn-BA" dirty="0"/>
              <a:t>djelo zbog kojeg se traži izručenje nije izvršeno na teritoriji BiH, protiv nje ili njenog državljanina</a:t>
            </a:r>
            <a:endParaRPr lang="bs-Latn-BA" dirty="0"/>
          </a:p>
        </p:txBody>
      </p:sp>
    </p:spTree>
    <p:extLst>
      <p:ext uri="{BB962C8B-B14F-4D97-AF65-F5344CB8AC3E}">
        <p14:creationId xmlns:p14="http://schemas.microsoft.com/office/powerpoint/2010/main" val="2628919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Postupak izručenja iz BiH – pitanja:</a:t>
            </a:r>
            <a:endParaRPr lang="bs-Latn-BA" dirty="0"/>
          </a:p>
        </p:txBody>
      </p:sp>
      <p:sp>
        <p:nvSpPr>
          <p:cNvPr id="3" name="Content Placeholder 2"/>
          <p:cNvSpPr>
            <a:spLocks noGrp="1"/>
          </p:cNvSpPr>
          <p:nvPr>
            <p:ph idx="1"/>
          </p:nvPr>
        </p:nvSpPr>
        <p:spPr/>
        <p:txBody>
          <a:bodyPr/>
          <a:lstStyle/>
          <a:p>
            <a:r>
              <a:rPr lang="bs-Latn-BA" dirty="0" smtClean="0"/>
              <a:t>Na čiju molbu se pokreće?</a:t>
            </a:r>
          </a:p>
          <a:p>
            <a:r>
              <a:rPr lang="bs-Latn-BA" dirty="0" smtClean="0"/>
              <a:t>Kako se podnosi molba?</a:t>
            </a:r>
          </a:p>
          <a:p>
            <a:r>
              <a:rPr lang="bs-Latn-BA" dirty="0" smtClean="0"/>
              <a:t>Kome se podnosi molba sa </a:t>
            </a:r>
            <a:r>
              <a:rPr lang="bs-Latn-BA" dirty="0" err="1" smtClean="0"/>
              <a:t>pratećom</a:t>
            </a:r>
            <a:r>
              <a:rPr lang="bs-Latn-BA" dirty="0" smtClean="0"/>
              <a:t> dokumentacijom?</a:t>
            </a:r>
          </a:p>
          <a:p>
            <a:r>
              <a:rPr lang="bs-Latn-BA" dirty="0" smtClean="0"/>
              <a:t>Kako se postupa sa </a:t>
            </a:r>
            <a:r>
              <a:rPr lang="bs-Latn-BA" dirty="0" err="1" smtClean="0"/>
              <a:t>nepotpunom</a:t>
            </a:r>
            <a:r>
              <a:rPr lang="bs-Latn-BA" dirty="0" smtClean="0"/>
              <a:t>, a kako sa potpunom molbom?</a:t>
            </a:r>
          </a:p>
          <a:p>
            <a:r>
              <a:rPr lang="bs-Latn-BA" dirty="0" smtClean="0"/>
              <a:t>Lišenje slobode i pritvaranje?</a:t>
            </a:r>
          </a:p>
          <a:p>
            <a:r>
              <a:rPr lang="bs-Latn-BA" dirty="0" smtClean="0"/>
              <a:t>Uloga sudije za prethodni postupak?</a:t>
            </a:r>
          </a:p>
          <a:p>
            <a:r>
              <a:rPr lang="bs-Latn-BA" dirty="0" smtClean="0"/>
              <a:t>Pravo na odbranu?</a:t>
            </a:r>
          </a:p>
          <a:p>
            <a:r>
              <a:rPr lang="bs-Latn-BA" dirty="0" smtClean="0"/>
              <a:t>Donošenje odluke o izručenju (pozitivne ili negativne)?</a:t>
            </a:r>
            <a:endParaRPr lang="bs-Latn-BA" dirty="0"/>
          </a:p>
        </p:txBody>
      </p:sp>
    </p:spTree>
    <p:extLst>
      <p:ext uri="{BB962C8B-B14F-4D97-AF65-F5344CB8AC3E}">
        <p14:creationId xmlns:p14="http://schemas.microsoft.com/office/powerpoint/2010/main" val="2155157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Postupak izručenja iz BiH – pitanja:</a:t>
            </a:r>
            <a:endParaRPr lang="bs-Latn-BA" dirty="0"/>
          </a:p>
        </p:txBody>
      </p:sp>
      <p:sp>
        <p:nvSpPr>
          <p:cNvPr id="3" name="Content Placeholder 2"/>
          <p:cNvSpPr>
            <a:spLocks noGrp="1"/>
          </p:cNvSpPr>
          <p:nvPr>
            <p:ph idx="1"/>
          </p:nvPr>
        </p:nvSpPr>
        <p:spPr/>
        <p:txBody>
          <a:bodyPr/>
          <a:lstStyle/>
          <a:p>
            <a:r>
              <a:rPr lang="bs-Latn-BA" dirty="0" smtClean="0"/>
              <a:t>Pojednostavljeno izručenje?</a:t>
            </a:r>
          </a:p>
          <a:p>
            <a:r>
              <a:rPr lang="bs-Latn-BA" dirty="0" err="1" smtClean="0"/>
              <a:t>Ponovljeno</a:t>
            </a:r>
            <a:r>
              <a:rPr lang="bs-Latn-BA" dirty="0" smtClean="0"/>
              <a:t> izručenje?</a:t>
            </a:r>
          </a:p>
          <a:p>
            <a:r>
              <a:rPr lang="bs-Latn-BA" dirty="0"/>
              <a:t>Kako se postupa u slučaju većeg broja molbi za izručenje? </a:t>
            </a:r>
            <a:endParaRPr lang="bs-Latn-BA" dirty="0"/>
          </a:p>
        </p:txBody>
      </p:sp>
    </p:spTree>
    <p:extLst>
      <p:ext uri="{BB962C8B-B14F-4D97-AF65-F5344CB8AC3E}">
        <p14:creationId xmlns:p14="http://schemas.microsoft.com/office/powerpoint/2010/main" val="360336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smtClean="0"/>
              <a:t>Vrste: kroz međunarodno i domaće pravo</a:t>
            </a:r>
            <a:endParaRPr lang="bs-Latn-BA" dirty="0"/>
          </a:p>
        </p:txBody>
      </p:sp>
      <p:sp>
        <p:nvSpPr>
          <p:cNvPr id="3" name="Content Placeholder 2"/>
          <p:cNvSpPr>
            <a:spLocks noGrp="1"/>
          </p:cNvSpPr>
          <p:nvPr>
            <p:ph idx="1"/>
          </p:nvPr>
        </p:nvSpPr>
        <p:spPr/>
        <p:txBody>
          <a:bodyPr/>
          <a:lstStyle/>
          <a:p>
            <a:r>
              <a:rPr lang="hr-HR" dirty="0"/>
              <a:t>“mala” međunarodna krivičnopravna pomoć ili međunarodna krivičnopravna pomoć u užem smislu riječi,</a:t>
            </a:r>
            <a:endParaRPr lang="bs-Latn-BA" dirty="0"/>
          </a:p>
          <a:p>
            <a:pPr marL="0" indent="0">
              <a:buNone/>
            </a:pPr>
            <a:r>
              <a:rPr lang="hr-HR" dirty="0"/>
              <a:t>•	izvršenje strane krivične presude,</a:t>
            </a:r>
            <a:endParaRPr lang="bs-Latn-BA" dirty="0"/>
          </a:p>
          <a:p>
            <a:pPr marL="0" indent="0">
              <a:buNone/>
            </a:pPr>
            <a:r>
              <a:rPr lang="hr-HR" dirty="0"/>
              <a:t>•	ustupanje krivičnog gonjenja stranoj državi i</a:t>
            </a:r>
            <a:endParaRPr lang="bs-Latn-BA" dirty="0"/>
          </a:p>
          <a:p>
            <a:pPr marL="0" indent="0">
              <a:buNone/>
            </a:pPr>
            <a:r>
              <a:rPr lang="bs-Latn-BA" dirty="0"/>
              <a:t>•	izručenje (ekstradicija</a:t>
            </a:r>
            <a:endParaRPr lang="bs-Latn-BA" dirty="0"/>
          </a:p>
        </p:txBody>
      </p:sp>
    </p:spTree>
    <p:extLst>
      <p:ext uri="{BB962C8B-B14F-4D97-AF65-F5344CB8AC3E}">
        <p14:creationId xmlns:p14="http://schemas.microsoft.com/office/powerpoint/2010/main" val="71016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Važno</a:t>
            </a:r>
            <a:r>
              <a:rPr lang="bs-Latn-BA" dirty="0"/>
              <a:t>:</a:t>
            </a:r>
          </a:p>
        </p:txBody>
      </p:sp>
      <p:sp>
        <p:nvSpPr>
          <p:cNvPr id="3" name="Content Placeholder 2"/>
          <p:cNvSpPr>
            <a:spLocks noGrp="1"/>
          </p:cNvSpPr>
          <p:nvPr>
            <p:ph idx="1"/>
          </p:nvPr>
        </p:nvSpPr>
        <p:spPr/>
        <p:txBody>
          <a:bodyPr/>
          <a:lstStyle/>
          <a:p>
            <a:r>
              <a:rPr lang="bs-Latn-BA" dirty="0" smtClean="0"/>
              <a:t>Sagledavanje MKPP zahtijeva stalno studiranje </a:t>
            </a:r>
            <a:r>
              <a:rPr lang="bs-Latn-BA" dirty="0"/>
              <a:t>naročito na evropskom kontinentu s obzirom na regionalnu saradnju država članica u okviru Vijeća Evrope, a posebno u granicama Evropske unije, koja svojim specifičnim dokumentima </a:t>
            </a:r>
            <a:r>
              <a:rPr lang="bs-Latn-BA" dirty="0" smtClean="0"/>
              <a:t>(evropski </a:t>
            </a:r>
            <a:r>
              <a:rPr lang="bs-Latn-BA" dirty="0"/>
              <a:t>nalog za hapšenje, evropski istražni nalog u krivičnim stvarima) mijenja shvatanja o suverenitetu države i ruši granice kao barijere među državama </a:t>
            </a:r>
            <a:r>
              <a:rPr lang="bs-Latn-BA" dirty="0" smtClean="0"/>
              <a:t>članicama te regionalne organizacije.</a:t>
            </a:r>
            <a:endParaRPr lang="bs-Latn-BA" dirty="0"/>
          </a:p>
        </p:txBody>
      </p:sp>
    </p:spTree>
    <p:extLst>
      <p:ext uri="{BB962C8B-B14F-4D97-AF65-F5344CB8AC3E}">
        <p14:creationId xmlns:p14="http://schemas.microsoft.com/office/powerpoint/2010/main" val="2381271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83684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170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3!</a:t>
            </a:r>
            <a:endParaRPr lang="bs-Latn-B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94037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678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Zakon </a:t>
            </a:r>
            <a:r>
              <a:rPr lang="hr-HR" dirty="0"/>
              <a:t>o međunarodnoj pravnoj pomoći u krivičnim </a:t>
            </a:r>
            <a:r>
              <a:rPr lang="hr-HR" dirty="0" smtClean="0"/>
              <a:t>stvarima (ZMPPKS) i EUROJUST</a:t>
            </a:r>
            <a:endParaRPr lang="bs-Latn-BA" dirty="0"/>
          </a:p>
        </p:txBody>
      </p:sp>
      <p:sp>
        <p:nvSpPr>
          <p:cNvPr id="3" name="Content Placeholder 2"/>
          <p:cNvSpPr>
            <a:spLocks noGrp="1"/>
          </p:cNvSpPr>
          <p:nvPr>
            <p:ph idx="1"/>
          </p:nvPr>
        </p:nvSpPr>
        <p:spPr/>
        <p:txBody>
          <a:bodyPr>
            <a:normAutofit fontScale="92500"/>
          </a:bodyPr>
          <a:lstStyle/>
          <a:p>
            <a:r>
              <a:rPr lang="hr-HR" dirty="0"/>
              <a:t>O dozvoljenosti i načinu izvršenja radnje međunarodne pravne pomoći koja je predmet zamolnice stranog pravosudnog organa odlučuje nadležni domaći pravosudni organ prema domaćim propisima, osim ako ZMPPKS ili međunarodnim ugovorom nije drukčije regulisano (čl. 4. i 6. ZMPPKS). </a:t>
            </a:r>
            <a:endParaRPr lang="hr-HR" dirty="0" smtClean="0"/>
          </a:p>
          <a:p>
            <a:r>
              <a:rPr lang="hr-HR" dirty="0" smtClean="0"/>
              <a:t>Zakonom </a:t>
            </a:r>
            <a:r>
              <a:rPr lang="hr-HR" dirty="0"/>
              <a:t>o izmjenama i dopunama </a:t>
            </a:r>
            <a:r>
              <a:rPr lang="hr-HR" dirty="0" smtClean="0"/>
              <a:t>ZMPPKS iz 2013. </a:t>
            </a:r>
            <a:r>
              <a:rPr lang="hr-HR" dirty="0"/>
              <a:t>posebno je propisano da se u hitnim slučajevima zamolnice za međunarodnu pravnu pomoć mogu dostavljati i primati posredstvom </a:t>
            </a:r>
            <a:r>
              <a:rPr lang="hr-HR" dirty="0">
                <a:solidFill>
                  <a:srgbClr val="FF0000"/>
                </a:solidFill>
              </a:rPr>
              <a:t>Eurojusta</a:t>
            </a:r>
            <a:r>
              <a:rPr lang="hr-HR" dirty="0"/>
              <a:t> – Agencije Evropske unije za policijsku i pravosudnu saradnju u krivičnim stvarima. S tim u vezi, postupak nadležnih organa BiH u odnosima s Eurojustom uredit će se posebnim uputstvom ministra pravde BiH, kojim će se pobliže urediti pitanja koja su od značaja za saradnju s Eurojustom.</a:t>
            </a:r>
            <a:endParaRPr lang="bs-Latn-BA" dirty="0"/>
          </a:p>
          <a:p>
            <a:pPr marL="0" indent="0">
              <a:buNone/>
            </a:pPr>
            <a:endParaRPr lang="bs-Latn-BA" dirty="0"/>
          </a:p>
        </p:txBody>
      </p:sp>
    </p:spTree>
    <p:extLst>
      <p:ext uri="{BB962C8B-B14F-4D97-AF65-F5344CB8AC3E}">
        <p14:creationId xmlns:p14="http://schemas.microsoft.com/office/powerpoint/2010/main" val="1204626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err="1" smtClean="0"/>
              <a:t>Locus</a:t>
            </a:r>
            <a:r>
              <a:rPr lang="bs-Latn-BA" dirty="0" smtClean="0"/>
              <a:t> </a:t>
            </a:r>
            <a:r>
              <a:rPr lang="bs-Latn-BA" dirty="0" err="1" smtClean="0"/>
              <a:t>regit</a:t>
            </a:r>
            <a:r>
              <a:rPr lang="bs-Latn-BA" dirty="0" smtClean="0"/>
              <a:t> </a:t>
            </a:r>
            <a:r>
              <a:rPr lang="bs-Latn-BA" dirty="0" err="1" smtClean="0"/>
              <a:t>actum</a:t>
            </a:r>
            <a:r>
              <a:rPr lang="bs-Latn-BA" dirty="0" smtClean="0"/>
              <a:t>!</a:t>
            </a:r>
            <a:endParaRPr lang="bs-Latn-BA" dirty="0"/>
          </a:p>
        </p:txBody>
      </p:sp>
      <p:sp>
        <p:nvSpPr>
          <p:cNvPr id="3" name="Content Placeholder 2"/>
          <p:cNvSpPr>
            <a:spLocks noGrp="1"/>
          </p:cNvSpPr>
          <p:nvPr>
            <p:ph idx="1"/>
          </p:nvPr>
        </p:nvSpPr>
        <p:spPr/>
        <p:txBody>
          <a:bodyPr>
            <a:normAutofit fontScale="62500" lnSpcReduction="20000"/>
          </a:bodyPr>
          <a:lstStyle/>
          <a:p>
            <a:r>
              <a:rPr lang="hr-HR" dirty="0"/>
              <a:t>Saradnja država u krivičnom pravosuđu i krivičnim predmetima odvija se na osnovu međunarodnih ugovora (multilateralni ili bilateralni) ili na osnovu domaćih zakonskih propisa. </a:t>
            </a:r>
            <a:endParaRPr lang="hr-HR" dirty="0" smtClean="0"/>
          </a:p>
          <a:p>
            <a:r>
              <a:rPr lang="hr-HR" dirty="0" smtClean="0"/>
              <a:t>Odredbama </a:t>
            </a:r>
            <a:r>
              <a:rPr lang="hr-HR" dirty="0"/>
              <a:t>međunarodnih ugovora predviđeni su uslovi i osnovi za izvođenje krivičnoprocesnih radnji, odnosno za izručenje osumnjičenih, optuženih ili osuđenih osoba, dok te radnje, kao i postupak izručenja spomenutih osoba preduzimaju nacionalni ili domaći organi, na način i u formi koja je predviđena domaćim procesnim propisima, dakle po unutrašnjem pravu (lat. </a:t>
            </a:r>
            <a:r>
              <a:rPr lang="hr-HR" i="1" dirty="0"/>
              <a:t>locus regit actum</a:t>
            </a:r>
            <a:r>
              <a:rPr lang="hr-HR" dirty="0"/>
              <a:t>). </a:t>
            </a:r>
            <a:endParaRPr lang="hr-HR" dirty="0" smtClean="0"/>
          </a:p>
          <a:p>
            <a:r>
              <a:rPr lang="hr-HR" dirty="0" smtClean="0"/>
              <a:t>Odstupanja od </a:t>
            </a:r>
            <a:r>
              <a:rPr lang="hr-HR" i="1" dirty="0" smtClean="0"/>
              <a:t>locus regit actum </a:t>
            </a:r>
            <a:r>
              <a:rPr lang="hr-HR" dirty="0" smtClean="0"/>
              <a:t>su </a:t>
            </a:r>
            <a:r>
              <a:rPr lang="hr-HR" dirty="0"/>
              <a:t>moguća na molbu onog ko traži međunarodnu krivičnopravnu pomoć ako to nije u suprotnosti sa domaćim pravnim poretkom, ili ako je to predviđeno međunarodnim ugovorom. </a:t>
            </a:r>
            <a:endParaRPr lang="hr-HR" dirty="0" smtClean="0"/>
          </a:p>
          <a:p>
            <a:r>
              <a:rPr lang="hr-HR" dirty="0" smtClean="0"/>
              <a:t>Dakle</a:t>
            </a:r>
            <a:r>
              <a:rPr lang="hr-HR" dirty="0"/>
              <a:t>, norme međunarodne krivičnopravne pomoći javljaju se kao norme međunarodnog prava ili kao norme unutrašnjeg prava. U njihovom međusobnom odnosu, međunarodno pravo uvijek ima prednost pred unutrašnjim pravom, dakle, norme međunarodnog prava imaju primat u odnosu na norme nacionalnog pravnog sistema a koje se odnose na pitanja međunarodne krivičnopravne pomoći. </a:t>
            </a:r>
            <a:endParaRPr lang="bs-Latn-BA" dirty="0"/>
          </a:p>
          <a:p>
            <a:r>
              <a:rPr lang="hr-HR" dirty="0" smtClean="0"/>
              <a:t>O </a:t>
            </a:r>
            <a:r>
              <a:rPr lang="hr-HR" dirty="0"/>
              <a:t>tome svjedoče i rješenja u našem ZMPPKS. Tako, npr., međunarodna krivičnopravna pomoć pruža se prema odredbama ZMPPKS, ako međunarodnim ugovorom nije drukčije određeno ili ako međunarodni ugovor ne postoji (čl. 1. st. 1. ZMPPKS). </a:t>
            </a:r>
            <a:endParaRPr lang="bs-Latn-BA" dirty="0"/>
          </a:p>
        </p:txBody>
      </p:sp>
    </p:spTree>
    <p:extLst>
      <p:ext uri="{BB962C8B-B14F-4D97-AF65-F5344CB8AC3E}">
        <p14:creationId xmlns:p14="http://schemas.microsoft.com/office/powerpoint/2010/main" val="2804095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„Mala“ međunarodna </a:t>
            </a:r>
            <a:r>
              <a:rPr lang="bs-Latn-BA" dirty="0" err="1" smtClean="0"/>
              <a:t>krivičnopravna</a:t>
            </a:r>
            <a:r>
              <a:rPr lang="bs-Latn-BA" dirty="0" smtClean="0"/>
              <a:t> pomoć</a:t>
            </a:r>
            <a:endParaRPr lang="bs-Latn-BA" dirty="0"/>
          </a:p>
        </p:txBody>
      </p:sp>
      <p:sp>
        <p:nvSpPr>
          <p:cNvPr id="3" name="Content Placeholder 2"/>
          <p:cNvSpPr>
            <a:spLocks noGrp="1"/>
          </p:cNvSpPr>
          <p:nvPr>
            <p:ph idx="1"/>
          </p:nvPr>
        </p:nvSpPr>
        <p:spPr/>
        <p:txBody>
          <a:bodyPr>
            <a:normAutofit fontScale="85000" lnSpcReduction="20000"/>
          </a:bodyPr>
          <a:lstStyle/>
          <a:p>
            <a:r>
              <a:rPr lang="bs-Latn-BA" dirty="0"/>
              <a:t>“Mala” međunarodna </a:t>
            </a:r>
            <a:r>
              <a:rPr lang="bs-Latn-BA" dirty="0" err="1"/>
              <a:t>krivičnopravna</a:t>
            </a:r>
            <a:r>
              <a:rPr lang="bs-Latn-BA" dirty="0"/>
              <a:t> pomoć obuhvata različite procesne radnje (npr. uručenje poziva i dostavljanje pismena, pružanje podataka u vezi sa krivičnim postupcima, razmjena podataka iz kaznene evidencije ili saslušanje svjedoka) koje preduzimaju organi krivičnog postupka zamoljene države na molbu i u korist procesnih organa države moliteljice. </a:t>
            </a:r>
            <a:endParaRPr lang="bs-Latn-BA" dirty="0" smtClean="0"/>
          </a:p>
          <a:p>
            <a:r>
              <a:rPr lang="bs-Latn-BA" dirty="0" smtClean="0"/>
              <a:t>Radnje </a:t>
            </a:r>
            <a:r>
              <a:rPr lang="bs-Latn-BA" dirty="0"/>
              <a:t>se preduzimaju prema pravilima postupka zamoljene države, tj. prema propisima domaćeg prava. </a:t>
            </a:r>
            <a:endParaRPr lang="bs-Latn-BA" dirty="0" smtClean="0"/>
          </a:p>
          <a:p>
            <a:r>
              <a:rPr lang="bs-Latn-BA" dirty="0" smtClean="0"/>
              <a:t>Vrijedi </a:t>
            </a:r>
            <a:r>
              <a:rPr lang="hr-HR" b="1" dirty="0"/>
              <a:t>načelo identiteta norme ili načelo obostrane kažnjivosti</a:t>
            </a:r>
            <a:r>
              <a:rPr lang="bs-Latn-BA" dirty="0"/>
              <a:t>. Riječ je o načelu koje u svojoj primjeni traži da djelo zbog kojeg se traži “mala” međunarodna </a:t>
            </a:r>
            <a:r>
              <a:rPr lang="bs-Latn-BA" dirty="0" err="1"/>
              <a:t>krivičnopravna</a:t>
            </a:r>
            <a:r>
              <a:rPr lang="bs-Latn-BA" dirty="0"/>
              <a:t> pomoć mora biti krivično djelo kako u državi moliteljici tako i u zamoljenoj državi. </a:t>
            </a:r>
            <a:endParaRPr lang="bs-Latn-BA" dirty="0" smtClean="0"/>
          </a:p>
          <a:p>
            <a:r>
              <a:rPr lang="bs-Latn-BA" dirty="0" smtClean="0"/>
              <a:t>Prema </a:t>
            </a:r>
            <a:r>
              <a:rPr lang="bs-Latn-BA" dirty="0"/>
              <a:t>tome, “mala” međunarodna </a:t>
            </a:r>
            <a:r>
              <a:rPr lang="bs-Latn-BA" dirty="0" err="1"/>
              <a:t>krivičnopravna</a:t>
            </a:r>
            <a:r>
              <a:rPr lang="bs-Latn-BA" dirty="0"/>
              <a:t> pomoć se neće moći pružiti ako djelo za koje se traži ta pomoć nije i krivično djelo u pravnom poretku zamoljene države.</a:t>
            </a:r>
            <a:endParaRPr lang="bs-Latn-BA" dirty="0"/>
          </a:p>
        </p:txBody>
      </p:sp>
    </p:spTree>
    <p:extLst>
      <p:ext uri="{BB962C8B-B14F-4D97-AF65-F5344CB8AC3E}">
        <p14:creationId xmlns:p14="http://schemas.microsoft.com/office/powerpoint/2010/main" val="4236869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ZMPPKS – važno. MKS</a:t>
            </a:r>
            <a:endParaRPr lang="bs-Latn-BA" dirty="0"/>
          </a:p>
        </p:txBody>
      </p:sp>
      <p:sp>
        <p:nvSpPr>
          <p:cNvPr id="3" name="Content Placeholder 2"/>
          <p:cNvSpPr>
            <a:spLocks noGrp="1"/>
          </p:cNvSpPr>
          <p:nvPr>
            <p:ph idx="1"/>
          </p:nvPr>
        </p:nvSpPr>
        <p:spPr/>
        <p:txBody>
          <a:bodyPr/>
          <a:lstStyle/>
          <a:p>
            <a:r>
              <a:rPr lang="bs-Latn-BA" dirty="0" smtClean="0"/>
              <a:t>Za malu međunarodnu </a:t>
            </a:r>
            <a:r>
              <a:rPr lang="bs-Latn-BA" dirty="0" err="1" smtClean="0"/>
              <a:t>krivičnopravnu</a:t>
            </a:r>
            <a:r>
              <a:rPr lang="bs-Latn-BA" dirty="0" smtClean="0"/>
              <a:t> pomoć posebno vidjeti čl. 13. (taj </a:t>
            </a:r>
            <a:r>
              <a:rPr lang="bs-Latn-BA" dirty="0"/>
              <a:t>oblik međunarodne </a:t>
            </a:r>
            <a:r>
              <a:rPr lang="bs-Latn-BA" dirty="0" err="1"/>
              <a:t>krivičnopravne</a:t>
            </a:r>
            <a:r>
              <a:rPr lang="bs-Latn-BA" dirty="0"/>
              <a:t> pomoći obuhvata izvršenje </a:t>
            </a:r>
            <a:r>
              <a:rPr lang="bs-Latn-BA" dirty="0" smtClean="0"/>
              <a:t>različitih procesnih radnji) i čl. 24. (zajednički </a:t>
            </a:r>
            <a:r>
              <a:rPr lang="bs-Latn-BA" dirty="0"/>
              <a:t>istražni </a:t>
            </a:r>
            <a:r>
              <a:rPr lang="bs-Latn-BA" dirty="0" smtClean="0"/>
              <a:t>timovi).</a:t>
            </a:r>
          </a:p>
          <a:p>
            <a:r>
              <a:rPr lang="hr-HR" dirty="0"/>
              <a:t>O ovom obliku međunarodne pomoći govori i Rimski statut Međunarodnog krivičnog suda, koji predviđa da države ugovornice moraju u skladu sa odredbama tog Statuta u punoj mjeri sarađivati sa Međunarodnim krivičnim sudom pri istragama i gonjenju krivičnih djela iz nadležnosti Suda (čl. 86. Statuta Međunarodnog krivičnog suda).</a:t>
            </a:r>
            <a:endParaRPr lang="bs-Latn-BA" dirty="0"/>
          </a:p>
          <a:p>
            <a:pPr marL="0" indent="0">
              <a:buNone/>
            </a:pPr>
            <a:endParaRPr lang="bs-Latn-BA" dirty="0"/>
          </a:p>
        </p:txBody>
      </p:sp>
    </p:spTree>
    <p:extLst>
      <p:ext uri="{BB962C8B-B14F-4D97-AF65-F5344CB8AC3E}">
        <p14:creationId xmlns:p14="http://schemas.microsoft.com/office/powerpoint/2010/main" val="1506047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1670</Words>
  <Application>Microsoft Office PowerPoint</Application>
  <PresentationFormat>Widescreen</PresentationFormat>
  <Paragraphs>81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Postupak za pružanje međunarodne krivičnopravne pomoći</vt:lpstr>
      <vt:lpstr>Vrste: kroz međunarodno i domaće pravo</vt:lpstr>
      <vt:lpstr>Važno:</vt:lpstr>
      <vt:lpstr>PowerPoint Presentation</vt:lpstr>
      <vt:lpstr>3!</vt:lpstr>
      <vt:lpstr>Zakon o međunarodnoj pravnoj pomoći u krivičnim stvarima (ZMPPKS) i EUROJUST</vt:lpstr>
      <vt:lpstr>Locus regit actum!</vt:lpstr>
      <vt:lpstr>„Mala“ međunarodna krivičnopravna pomoć</vt:lpstr>
      <vt:lpstr>ZMPPKS – važno. MKS</vt:lpstr>
      <vt:lpstr>Priznanje i izvršenje stranih sudskih odluka</vt:lpstr>
      <vt:lpstr>Ako drukčije nije određeno međunarodnim ugovorom, strana sudska presuda u krivičnim stvarima bit će izvršena samo ako su ispunjeni sljedeći uslovi (čl. 62. st. 1. ZMPPKS):  </vt:lpstr>
      <vt:lpstr>Strana sudska presuda u krivičnim stvarima neće biti izvršena (čl. 62. st. 1. ZMPPKS):  </vt:lpstr>
      <vt:lpstr>PowerPoint Presentation</vt:lpstr>
      <vt:lpstr>Ustupanje krivičnog gonjenja stranoj državi i preuzimanje krivičnog gonjenja od strane države </vt:lpstr>
      <vt:lpstr>Proučiti:</vt:lpstr>
      <vt:lpstr>Ekstradicija</vt:lpstr>
      <vt:lpstr>PowerPoint Presentation</vt:lpstr>
      <vt:lpstr>Postupak izručenja iz BiH – pitanja:</vt:lpstr>
      <vt:lpstr>Postupak izručenja iz BiH – pitanja: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Postupak za pružanje međunarodne krivičnopravne pomoći</dc:title>
  <dc:creator>H</dc:creator>
  <cp:lastModifiedBy>H</cp:lastModifiedBy>
  <cp:revision>14</cp:revision>
  <dcterms:created xsi:type="dcterms:W3CDTF">2020-05-28T16:36:12Z</dcterms:created>
  <dcterms:modified xsi:type="dcterms:W3CDTF">2020-06-01T04:37:54Z</dcterms:modified>
</cp:coreProperties>
</file>